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57" r:id="rId3"/>
    <p:sldId id="267" r:id="rId4"/>
    <p:sldId id="268" r:id="rId5"/>
    <p:sldId id="269" r:id="rId6"/>
    <p:sldId id="260" r:id="rId7"/>
    <p:sldId id="261" r:id="rId8"/>
    <p:sldId id="270" r:id="rId9"/>
    <p:sldId id="271" r:id="rId10"/>
    <p:sldId id="272" r:id="rId11"/>
    <p:sldId id="273" r:id="rId12"/>
    <p:sldId id="274" r:id="rId13"/>
    <p:sldId id="275" r:id="rId14"/>
    <p:sldId id="276" r:id="rId1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94674" autoAdjust="0"/>
  </p:normalViewPr>
  <p:slideViewPr>
    <p:cSldViewPr>
      <p:cViewPr varScale="1">
        <p:scale>
          <a:sx n="58" d="100"/>
          <a:sy n="58" d="100"/>
        </p:scale>
        <p:origin x="608" y="5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5/23/2023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5/23/2023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42397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5958" y="-4763"/>
            <a:ext cx="5013606"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7638" y="1380069"/>
            <a:ext cx="8572389" cy="2616199"/>
          </a:xfrm>
        </p:spPr>
        <p:txBody>
          <a:bodyPr anchor="b">
            <a:normAutofit/>
          </a:bodyPr>
          <a:lstStyle>
            <a:lvl1pPr algn="r">
              <a:defRPr sz="5998">
                <a:effectLst/>
              </a:defRPr>
            </a:lvl1pPr>
          </a:lstStyle>
          <a:p>
            <a:r>
              <a:rPr lang="en-US"/>
              <a:t>Click to edit Master title style</a:t>
            </a:r>
            <a:endParaRPr lang="en-US" dirty="0"/>
          </a:p>
        </p:txBody>
      </p:sp>
      <p:sp>
        <p:nvSpPr>
          <p:cNvPr id="3" name="Subtitle 2"/>
          <p:cNvSpPr>
            <a:spLocks noGrp="1"/>
          </p:cNvSpPr>
          <p:nvPr>
            <p:ph type="subTitle" idx="1"/>
          </p:nvPr>
        </p:nvSpPr>
        <p:spPr>
          <a:xfrm>
            <a:off x="4514202" y="3996267"/>
            <a:ext cx="6985825" cy="1388534"/>
          </a:xfrm>
        </p:spPr>
        <p:txBody>
          <a:bodyPr anchor="t">
            <a:normAutofit/>
          </a:bodyPr>
          <a:lstStyle>
            <a:lvl1pPr marL="0" indent="0" algn="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5" name="Footer Placeholder 4"/>
          <p:cNvSpPr>
            <a:spLocks noGrp="1"/>
          </p:cNvSpPr>
          <p:nvPr>
            <p:ph type="ftr" sz="quarter" idx="11"/>
          </p:nvPr>
        </p:nvSpPr>
        <p:spPr>
          <a:xfrm>
            <a:off x="5331023" y="5883276"/>
            <a:ext cx="4322918"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578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925" y="4732865"/>
            <a:ext cx="10016102" cy="566738"/>
          </a:xfrm>
        </p:spPr>
        <p:txBody>
          <a:bodyPr anchor="b">
            <a:normAutofit/>
          </a:bodyPr>
          <a:lstStyle>
            <a:lvl1pPr algn="ctr">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5391" y="932112"/>
            <a:ext cx="8223802"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3925" y="5299603"/>
            <a:ext cx="10016102"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23113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926" y="685800"/>
            <a:ext cx="10016102" cy="3048000"/>
          </a:xfrm>
        </p:spPr>
        <p:txBody>
          <a:bodyPr anchor="ctr">
            <a:normAutofit/>
          </a:bodyPr>
          <a:lstStyle>
            <a:lvl1pPr algn="ct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483926" y="4343400"/>
            <a:ext cx="10016104" cy="1447800"/>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24576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196" y="86302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5" name="TextBox 14"/>
          <p:cNvSpPr txBox="1"/>
          <p:nvPr/>
        </p:nvSpPr>
        <p:spPr>
          <a:xfrm>
            <a:off x="10890588" y="2819399"/>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2207637" y="685801"/>
            <a:ext cx="8987671" cy="2743199"/>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177" y="3428999"/>
            <a:ext cx="8530593" cy="381000"/>
          </a:xfrm>
        </p:spPr>
        <p:txBody>
          <a:bodyPr anchor="ctr">
            <a:normAutofit/>
          </a:bodyPr>
          <a:lstStyle>
            <a:lvl1pPr marL="0" indent="0">
              <a:buFontTx/>
              <a:buNone/>
              <a:defRPr sz="17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1483925" y="4343400"/>
            <a:ext cx="10016102" cy="1447800"/>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09059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3927" y="3308581"/>
            <a:ext cx="10016100" cy="1468800"/>
          </a:xfrm>
        </p:spPr>
        <p:txBody>
          <a:bodyPr anchor="b">
            <a:normAutofit/>
          </a:bodyPr>
          <a:lstStyle>
            <a:lvl1pPr algn="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483925" y="4777381"/>
            <a:ext cx="10016101" cy="860400"/>
          </a:xfrm>
        </p:spPr>
        <p:txBody>
          <a:bodyPr anchor="t">
            <a:normAutofit/>
          </a:bodyPr>
          <a:lstStyle>
            <a:lvl1pPr marL="0" indent="0" algn="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29334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196" y="86302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5" name="TextBox 14"/>
          <p:cNvSpPr txBox="1"/>
          <p:nvPr/>
        </p:nvSpPr>
        <p:spPr>
          <a:xfrm>
            <a:off x="10890588" y="2819399"/>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2207637" y="685801"/>
            <a:ext cx="8987671" cy="2743199"/>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3926" y="3886200"/>
            <a:ext cx="10016101" cy="889000"/>
          </a:xfrm>
        </p:spPr>
        <p:txBody>
          <a:bodyPr vert="horz" lIns="91440" tIns="45720" rIns="91440" bIns="45720" rtlCol="0" anchor="b">
            <a:normAutofit/>
          </a:bodyPr>
          <a:lstStyle>
            <a:lvl1pPr algn="r">
              <a:buNone/>
              <a:defRPr lang="en-US" sz="2399"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3925" y="4775200"/>
            <a:ext cx="10016101" cy="1016000"/>
          </a:xfrm>
        </p:spPr>
        <p:txBody>
          <a:bodyPr anchor="t">
            <a:norm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97564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3926" y="685801"/>
            <a:ext cx="10016103"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3926" y="3505200"/>
            <a:ext cx="10016104" cy="838200"/>
          </a:xfrm>
        </p:spPr>
        <p:txBody>
          <a:bodyPr vert="horz" lIns="91440" tIns="45720" rIns="91440" bIns="45720" rtlCol="0" anchor="b">
            <a:normAutofit/>
          </a:bodyPr>
          <a:lstStyle>
            <a:lvl1pPr>
              <a:buNone/>
              <a:defRPr lang="en-US" sz="2799"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3925" y="4343400"/>
            <a:ext cx="10016104" cy="14478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17855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4403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0121" y="685800"/>
            <a:ext cx="1769908"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3925" y="685800"/>
            <a:ext cx="8017654"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5234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49005" y="5867132"/>
            <a:ext cx="551023" cy="365125"/>
          </a:xfrm>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222283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1610" y="2666999"/>
            <a:ext cx="8928421" cy="2110382"/>
          </a:xfrm>
        </p:spPr>
        <p:txBody>
          <a:bodyPr anchor="b"/>
          <a:lstStyle>
            <a:lvl1pPr algn="r">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2571608" y="4777381"/>
            <a:ext cx="8928422" cy="860400"/>
          </a:xfrm>
        </p:spPr>
        <p:txBody>
          <a:bodyPr anchor="t">
            <a:normAutofit/>
          </a:bodyPr>
          <a:lstStyle>
            <a:lvl1pPr marL="0" indent="0" algn="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93729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3925" y="685801"/>
            <a:ext cx="10016104"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3926" y="2667000"/>
            <a:ext cx="4893780" cy="3124201"/>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6246" y="2667000"/>
            <a:ext cx="4893781" cy="3124200"/>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38455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1718" y="2658533"/>
            <a:ext cx="4605988" cy="576262"/>
          </a:xfrm>
        </p:spPr>
        <p:txBody>
          <a:bodyPr anchor="b">
            <a:noAutofit/>
          </a:bodyPr>
          <a:lstStyle>
            <a:lvl1pPr marL="0" indent="0">
              <a:buNone/>
              <a:defRPr sz="2799" b="0">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83925" y="3335337"/>
            <a:ext cx="4893781" cy="2455862"/>
          </a:xfrm>
        </p:spPr>
        <p:txBody>
          <a:bodyPr anchor="t">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78696" y="2667000"/>
            <a:ext cx="4621333" cy="576262"/>
          </a:xfrm>
        </p:spPr>
        <p:txBody>
          <a:bodyPr anchor="b">
            <a:noAutofit/>
          </a:bodyPr>
          <a:lstStyle>
            <a:lvl1pPr marL="0" indent="0">
              <a:buNone/>
              <a:defRPr sz="2799" b="0">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6246" y="3335337"/>
            <a:ext cx="4893781" cy="2455862"/>
          </a:xfrm>
        </p:spPr>
        <p:txBody>
          <a:bodyPr anchor="t">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0476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5634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48869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926" y="1600200"/>
            <a:ext cx="3548197" cy="1371600"/>
          </a:xfrm>
        </p:spPr>
        <p:txBody>
          <a:bodyPr anchor="b">
            <a:normAutofit/>
          </a:bodyPr>
          <a:lstStyle>
            <a:lvl1pPr algn="ctr">
              <a:defRPr sz="2399" b="0"/>
            </a:lvl1pPr>
          </a:lstStyle>
          <a:p>
            <a:r>
              <a:rPr lang="en-US"/>
              <a:t>Click to edit Master title style</a:t>
            </a:r>
            <a:endParaRPr lang="en-US" dirty="0"/>
          </a:p>
        </p:txBody>
      </p:sp>
      <p:sp>
        <p:nvSpPr>
          <p:cNvPr id="3" name="Content Placeholder 2"/>
          <p:cNvSpPr>
            <a:spLocks noGrp="1"/>
          </p:cNvSpPr>
          <p:nvPr>
            <p:ph idx="1"/>
          </p:nvPr>
        </p:nvSpPr>
        <p:spPr>
          <a:xfrm>
            <a:off x="5260663" y="685800"/>
            <a:ext cx="6239365" cy="5105401"/>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3926" y="2971800"/>
            <a:ext cx="3548197" cy="1828800"/>
          </a:xfrm>
        </p:spPr>
        <p:txBody>
          <a:bodyPr>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59411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38" y="1752599"/>
            <a:ext cx="5424745" cy="1371600"/>
          </a:xfrm>
        </p:spPr>
        <p:txBody>
          <a:bodyPr anchor="b">
            <a:normAutofit/>
          </a:bodyPr>
          <a:lstStyle>
            <a:lvl1pPr algn="ctr">
              <a:defRPr sz="2799"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2704" y="914400"/>
            <a:ext cx="3280120"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338" y="3124199"/>
            <a:ext cx="5424745" cy="1828800"/>
          </a:xfrm>
        </p:spPr>
        <p:txBody>
          <a:bodyPr>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5041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773" y="1"/>
            <a:ext cx="2436178"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3925" y="685801"/>
            <a:ext cx="10016104"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3924" y="2667000"/>
            <a:ext cx="10016104"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0122" y="5883276"/>
            <a:ext cx="1142702"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FE8FB1-0A7A-443E-AAF7-31D4FA1AA312}" type="datetimeFigureOut">
              <a:rPr lang="en-US" smtClean="0"/>
              <a:pPr/>
              <a:t>5/23/2023</a:t>
            </a:fld>
            <a:endParaRPr lang="en-US" dirty="0"/>
          </a:p>
        </p:txBody>
      </p:sp>
      <p:sp>
        <p:nvSpPr>
          <p:cNvPr id="5" name="Footer Placeholder 4"/>
          <p:cNvSpPr>
            <a:spLocks noGrp="1"/>
          </p:cNvSpPr>
          <p:nvPr>
            <p:ph type="ftr" sz="quarter" idx="3"/>
          </p:nvPr>
        </p:nvSpPr>
        <p:spPr>
          <a:xfrm>
            <a:off x="2571610" y="5883276"/>
            <a:ext cx="7082332"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49005" y="5883276"/>
            <a:ext cx="5510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655649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063" rtl="0" eaLnBrk="1" latinLnBrk="0" hangingPunct="1">
        <a:spcBef>
          <a:spcPct val="0"/>
        </a:spcBef>
        <a:buNone/>
        <a:defRPr sz="3999"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lumMod val="75000"/>
          </a:schemeClr>
        </a:buClr>
        <a:buSzPct val="145000"/>
        <a:buFont typeface="Arial"/>
        <a:buChar char="•"/>
        <a:defRPr sz="2399" kern="1200" cap="none">
          <a:solidFill>
            <a:schemeClr val="tx1"/>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lumMod val="75000"/>
          </a:schemeClr>
        </a:buClr>
        <a:buSzPct val="145000"/>
        <a:buFont typeface="Arial"/>
        <a:buChar char="•"/>
        <a:defRPr sz="1999" kern="1200" cap="none">
          <a:solidFill>
            <a:schemeClr val="tx1"/>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lumMod val="75000"/>
          </a:schemeClr>
        </a:buClr>
        <a:buSzPct val="145000"/>
        <a:buFont typeface="Arial"/>
        <a:buChar char="•"/>
        <a:defRPr sz="1799" kern="1200" cap="none">
          <a:solidFill>
            <a:schemeClr val="tx1"/>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ghorley@oci.ga.gov"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mailto:aghorley@oci.g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08848" y="4287745"/>
            <a:ext cx="6705600" cy="589055"/>
          </a:xfrm>
        </p:spPr>
        <p:txBody>
          <a:bodyPr>
            <a:normAutofit fontScale="85000" lnSpcReduction="10000"/>
          </a:bodyPr>
          <a:lstStyle/>
          <a:p>
            <a:r>
              <a:rPr lang="en-US" sz="3600" b="1" dirty="0"/>
              <a:t>Step-by-Step Guide to Bulk Importing</a:t>
            </a:r>
          </a:p>
        </p:txBody>
      </p:sp>
      <p:pic>
        <p:nvPicPr>
          <p:cNvPr id="9" name="Picture 8" descr="Text&#10;&#10;Description automatically generated">
            <a:extLst>
              <a:ext uri="{FF2B5EF4-FFF2-40B4-BE49-F238E27FC236}">
                <a16:creationId xmlns:a16="http://schemas.microsoft.com/office/drawing/2014/main" id="{83595775-5A00-41FF-9BD9-B68678F44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12" y="381000"/>
            <a:ext cx="6335009" cy="1629002"/>
          </a:xfrm>
          <a:prstGeom prst="rect">
            <a:avLst/>
          </a:prstGeom>
        </p:spPr>
      </p:pic>
      <p:pic>
        <p:nvPicPr>
          <p:cNvPr id="13" name="Picture 12" descr="Text&#10;&#10;Description automatically generated">
            <a:extLst>
              <a:ext uri="{FF2B5EF4-FFF2-40B4-BE49-F238E27FC236}">
                <a16:creationId xmlns:a16="http://schemas.microsoft.com/office/drawing/2014/main" id="{BFED7404-67C9-49AD-A7A1-47F5BFC4F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012" y="2272451"/>
            <a:ext cx="6973273" cy="175284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CB654D56-F970-9F4F-AE9F-EAD5DF58F3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1412" y="5625102"/>
            <a:ext cx="3223590" cy="851514"/>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10058398" cy="1020762"/>
          </a:xfrm>
        </p:spPr>
        <p:txBody>
          <a:bodyPr>
            <a:normAutofit fontScale="90000"/>
          </a:bodyPr>
          <a:lstStyle/>
          <a:p>
            <a:pPr algn="ctr"/>
            <a:r>
              <a:rPr lang="en-US" b="1" dirty="0">
                <a:latin typeface="Arial" panose="020B0604020202020204" pitchFamily="34" charset="0"/>
                <a:cs typeface="Arial" panose="020B0604020202020204" pitchFamily="34" charset="0"/>
              </a:rPr>
              <a:t>10. Types of Files That Will be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Received in the Email</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B3D629-75DE-46BA-8136-06B2C2886279}"/>
              </a:ext>
            </a:extLst>
          </p:cNvPr>
          <p:cNvSpPr txBox="1"/>
          <p:nvPr/>
        </p:nvSpPr>
        <p:spPr>
          <a:xfrm>
            <a:off x="1370012" y="1782402"/>
            <a:ext cx="5052809" cy="3933384"/>
          </a:xfrm>
          <a:prstGeom prst="rect">
            <a:avLst/>
          </a:prstGeom>
          <a:noFill/>
        </p:spPr>
        <p:txBody>
          <a:bodyPr wrap="square" rtlCol="0">
            <a:spAutoFit/>
          </a:bodyPr>
          <a:lstStyle/>
          <a:p>
            <a:pPr marL="457200" indent="-457200">
              <a:lnSpc>
                <a:spcPct val="90000"/>
              </a:lnSpc>
              <a:spcAft>
                <a:spcPts val="600"/>
              </a:spcAft>
              <a:buAutoNum type="arabicPeriod"/>
            </a:pPr>
            <a:r>
              <a:rPr lang="en-US" sz="2000" b="1" dirty="0"/>
              <a:t>.TXT </a:t>
            </a:r>
            <a:r>
              <a:rPr lang="en-US" sz="2000" dirty="0"/>
              <a:t>– Incident Validation</a:t>
            </a:r>
          </a:p>
          <a:p>
            <a:pPr marL="457200" indent="-457200">
              <a:lnSpc>
                <a:spcPct val="90000"/>
              </a:lnSpc>
              <a:spcAft>
                <a:spcPts val="600"/>
              </a:spcAft>
              <a:buAutoNum type="arabicPeriod"/>
            </a:pPr>
            <a:r>
              <a:rPr lang="en-US" sz="2000" b="1" dirty="0"/>
              <a:t>.ERR </a:t>
            </a:r>
            <a:r>
              <a:rPr lang="en-US" sz="2000" dirty="0"/>
              <a:t>– Critical Incidents, Warning Incidents</a:t>
            </a:r>
          </a:p>
          <a:p>
            <a:pPr marL="457200" indent="-457200">
              <a:lnSpc>
                <a:spcPct val="90000"/>
              </a:lnSpc>
              <a:spcAft>
                <a:spcPts val="600"/>
              </a:spcAft>
              <a:buAutoNum type="arabicPeriod"/>
            </a:pPr>
            <a:r>
              <a:rPr lang="en-US" sz="2000" b="1" dirty="0"/>
              <a:t>.BAD </a:t>
            </a:r>
            <a:r>
              <a:rPr lang="en-US" sz="2000" dirty="0"/>
              <a:t>– Contains the import transaction records of only those incidents with critical and warning errors.</a:t>
            </a:r>
          </a:p>
          <a:p>
            <a:pPr marL="457200" indent="-457200">
              <a:lnSpc>
                <a:spcPct val="90000"/>
              </a:lnSpc>
              <a:spcAft>
                <a:spcPts val="600"/>
              </a:spcAft>
              <a:buAutoNum type="arabicPeriod"/>
            </a:pPr>
            <a:r>
              <a:rPr lang="en-US" sz="2000" b="1" dirty="0"/>
              <a:t>.OUT </a:t>
            </a:r>
            <a:r>
              <a:rPr lang="en-US" sz="2000" dirty="0"/>
              <a:t>Contains the import transaction records of all incidents.</a:t>
            </a:r>
          </a:p>
          <a:p>
            <a:pPr marL="457200" indent="-457200">
              <a:lnSpc>
                <a:spcPct val="90000"/>
              </a:lnSpc>
              <a:spcAft>
                <a:spcPts val="600"/>
              </a:spcAft>
              <a:buAutoNum type="arabicPeriod"/>
            </a:pPr>
            <a:r>
              <a:rPr lang="en-US" sz="2000" b="1" dirty="0"/>
              <a:t>Parsing file</a:t>
            </a:r>
          </a:p>
          <a:p>
            <a:pPr marL="914400" lvl="1" indent="-457200">
              <a:lnSpc>
                <a:spcPct val="90000"/>
              </a:lnSpc>
              <a:spcAft>
                <a:spcPts val="600"/>
              </a:spcAft>
              <a:buAutoNum type="arabicPeriod"/>
            </a:pPr>
            <a:r>
              <a:rPr lang="en-US" sz="2000" dirty="0"/>
              <a:t>NFRIS 4.1 reference (Disregard this file)</a:t>
            </a:r>
          </a:p>
          <a:p>
            <a:pPr algn="ctr">
              <a:lnSpc>
                <a:spcPct val="90000"/>
              </a:lnSpc>
            </a:pPr>
            <a:endParaRPr lang="en-US" sz="2400" i="1" dirty="0"/>
          </a:p>
        </p:txBody>
      </p:sp>
      <p:pic>
        <p:nvPicPr>
          <p:cNvPr id="3" name="Picture 2" descr="A picture containing graphical user interface, table&#10;&#10;Description automatically generated">
            <a:extLst>
              <a:ext uri="{FF2B5EF4-FFF2-40B4-BE49-F238E27FC236}">
                <a16:creationId xmlns:a16="http://schemas.microsoft.com/office/drawing/2014/main" id="{0EF20B48-0819-490B-A3CD-319C3ACC1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012" y="1782402"/>
            <a:ext cx="5257800" cy="3429000"/>
          </a:xfrm>
          <a:prstGeom prst="rect">
            <a:avLst/>
          </a:prstGeom>
        </p:spPr>
      </p:pic>
    </p:spTree>
    <p:extLst>
      <p:ext uri="{BB962C8B-B14F-4D97-AF65-F5344CB8AC3E}">
        <p14:creationId xmlns:p14="http://schemas.microsoft.com/office/powerpoint/2010/main" val="21987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0AC9-50F4-49C2-B8A4-31552E91925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10..LOG is the Most Important File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Review</a:t>
            </a:r>
          </a:p>
        </p:txBody>
      </p:sp>
      <p:pic>
        <p:nvPicPr>
          <p:cNvPr id="4" name="Content Placeholder 4" descr="A picture containing table&#10;&#10;Description automatically generated">
            <a:extLst>
              <a:ext uri="{FF2B5EF4-FFF2-40B4-BE49-F238E27FC236}">
                <a16:creationId xmlns:a16="http://schemas.microsoft.com/office/drawing/2014/main" id="{E99B0092-EF3D-4378-80F2-044A10E0B7BA}"/>
              </a:ext>
            </a:extLst>
          </p:cNvPr>
          <p:cNvPicPr>
            <a:picLocks noChangeAspect="1"/>
          </p:cNvPicPr>
          <p:nvPr/>
        </p:nvPicPr>
        <p:blipFill rotWithShape="1">
          <a:blip r:embed="rId2">
            <a:extLst>
              <a:ext uri="{28A0092B-C50C-407E-A947-70E740481C1C}">
                <a14:useLocalDpi xmlns:a14="http://schemas.microsoft.com/office/drawing/2010/main" val="0"/>
              </a:ext>
            </a:extLst>
          </a:blip>
          <a:srcRect t="4032" b="8254"/>
          <a:stretch/>
        </p:blipFill>
        <p:spPr>
          <a:xfrm>
            <a:off x="2178551" y="2501898"/>
            <a:ext cx="4267199" cy="3835406"/>
          </a:xfrm>
          <a:prstGeom prst="rect">
            <a:avLst/>
          </a:prstGeom>
        </p:spPr>
      </p:pic>
      <p:sp>
        <p:nvSpPr>
          <p:cNvPr id="5" name="TextBox 4">
            <a:extLst>
              <a:ext uri="{FF2B5EF4-FFF2-40B4-BE49-F238E27FC236}">
                <a16:creationId xmlns:a16="http://schemas.microsoft.com/office/drawing/2014/main" id="{39B91C92-AAEA-484D-9227-EA117521CE3B}"/>
              </a:ext>
            </a:extLst>
          </p:cNvPr>
          <p:cNvSpPr txBox="1"/>
          <p:nvPr/>
        </p:nvSpPr>
        <p:spPr>
          <a:xfrm>
            <a:off x="7080429" y="3276600"/>
            <a:ext cx="4419600" cy="1754326"/>
          </a:xfrm>
          <a:prstGeom prst="rect">
            <a:avLst/>
          </a:prstGeom>
          <a:noFill/>
        </p:spPr>
        <p:txBody>
          <a:bodyPr wrap="square" rtlCol="0">
            <a:spAutoFit/>
          </a:bodyPr>
          <a:lstStyle/>
          <a:p>
            <a:pPr algn="ctr">
              <a:lnSpc>
                <a:spcPct val="90000"/>
              </a:lnSpc>
            </a:pPr>
            <a:r>
              <a:rPr lang="en-US" sz="2400" dirty="0"/>
              <a:t>At the bottom of the file will be a section that includes how many incidents were valid, invalid, deleted, and any failures that were in the upload.</a:t>
            </a:r>
          </a:p>
        </p:txBody>
      </p:sp>
      <p:cxnSp>
        <p:nvCxnSpPr>
          <p:cNvPr id="7" name="Straight Arrow Connector 6">
            <a:extLst>
              <a:ext uri="{FF2B5EF4-FFF2-40B4-BE49-F238E27FC236}">
                <a16:creationId xmlns:a16="http://schemas.microsoft.com/office/drawing/2014/main" id="{9EF57363-4E5C-4654-AD54-3F7E22A1A5B2}"/>
              </a:ext>
            </a:extLst>
          </p:cNvPr>
          <p:cNvCxnSpPr/>
          <p:nvPr/>
        </p:nvCxnSpPr>
        <p:spPr>
          <a:xfrm flipH="1">
            <a:off x="4189412" y="4724400"/>
            <a:ext cx="3352800" cy="14477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29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3577-D094-4ACD-BDDA-D8FC1F0EA086}"/>
              </a:ext>
            </a:extLst>
          </p:cNvPr>
          <p:cNvSpPr>
            <a:spLocks noGrp="1"/>
          </p:cNvSpPr>
          <p:nvPr>
            <p:ph type="title"/>
          </p:nvPr>
        </p:nvSpPr>
        <p:spPr>
          <a:xfrm>
            <a:off x="1522413" y="274638"/>
            <a:ext cx="9982197" cy="1020762"/>
          </a:xfrm>
        </p:spPr>
        <p:txBody>
          <a:bodyPr>
            <a:normAutofit/>
          </a:bodyPr>
          <a:lstStyle/>
          <a:p>
            <a:pPr algn="ctr"/>
            <a:r>
              <a:rPr lang="en-US" b="1" u="sng" dirty="0"/>
              <a:t>11. How to Make the .ERR File Easier to Read</a:t>
            </a:r>
          </a:p>
        </p:txBody>
      </p:sp>
      <p:sp>
        <p:nvSpPr>
          <p:cNvPr id="3" name="TextBox 2">
            <a:extLst>
              <a:ext uri="{FF2B5EF4-FFF2-40B4-BE49-F238E27FC236}">
                <a16:creationId xmlns:a16="http://schemas.microsoft.com/office/drawing/2014/main" id="{E85B20EA-02EE-45DA-962D-D8445262A7E2}"/>
              </a:ext>
            </a:extLst>
          </p:cNvPr>
          <p:cNvSpPr txBox="1"/>
          <p:nvPr/>
        </p:nvSpPr>
        <p:spPr>
          <a:xfrm>
            <a:off x="1370012" y="2009953"/>
            <a:ext cx="5334000" cy="3748719"/>
          </a:xfrm>
          <a:prstGeom prst="rect">
            <a:avLst/>
          </a:prstGeom>
          <a:noFill/>
        </p:spPr>
        <p:txBody>
          <a:bodyPr wrap="square" rtlCol="0">
            <a:spAutoFit/>
          </a:bodyPr>
          <a:lstStyle/>
          <a:p>
            <a:pPr marL="457200" indent="-457200">
              <a:lnSpc>
                <a:spcPct val="90000"/>
              </a:lnSpc>
              <a:buAutoNum type="arabicPeriod"/>
            </a:pPr>
            <a:r>
              <a:rPr lang="en-US" sz="2400" dirty="0"/>
              <a:t>Open </a:t>
            </a:r>
            <a:r>
              <a:rPr lang="en-US" sz="2400" b="1" i="1" u="sng" dirty="0"/>
              <a:t>Excel</a:t>
            </a:r>
          </a:p>
          <a:p>
            <a:pPr marL="457200" indent="-457200">
              <a:lnSpc>
                <a:spcPct val="90000"/>
              </a:lnSpc>
              <a:buAutoNum type="arabicPeriod"/>
            </a:pPr>
            <a:r>
              <a:rPr lang="en-US" sz="2400" dirty="0"/>
              <a:t>Select </a:t>
            </a:r>
            <a:r>
              <a:rPr lang="en-US" sz="2400" b="1" i="1" u="sng" dirty="0"/>
              <a:t>Open</a:t>
            </a:r>
          </a:p>
          <a:p>
            <a:pPr marL="457200" indent="-457200">
              <a:lnSpc>
                <a:spcPct val="90000"/>
              </a:lnSpc>
              <a:buAutoNum type="arabicPeriod"/>
            </a:pPr>
            <a:r>
              <a:rPr lang="en-US" sz="2400" dirty="0"/>
              <a:t>Select </a:t>
            </a:r>
            <a:r>
              <a:rPr lang="en-US" sz="2400" b="1" i="1" u="sng" dirty="0"/>
              <a:t>Browse</a:t>
            </a:r>
          </a:p>
          <a:p>
            <a:pPr marL="457200" indent="-457200">
              <a:lnSpc>
                <a:spcPct val="90000"/>
              </a:lnSpc>
              <a:buAutoNum type="arabicPeriod"/>
            </a:pPr>
            <a:r>
              <a:rPr lang="en-US" sz="2400" dirty="0"/>
              <a:t>Change </a:t>
            </a:r>
            <a:r>
              <a:rPr lang="en-US" sz="2400" b="1" i="1" u="sng" dirty="0"/>
              <a:t>all excel files </a:t>
            </a:r>
            <a:r>
              <a:rPr lang="en-US" sz="2400" dirty="0"/>
              <a:t>to </a:t>
            </a:r>
            <a:r>
              <a:rPr lang="en-US" sz="2400" b="1" i="1" u="sng" dirty="0"/>
              <a:t>all files</a:t>
            </a:r>
          </a:p>
          <a:p>
            <a:pPr marL="457200" indent="-457200">
              <a:lnSpc>
                <a:spcPct val="90000"/>
              </a:lnSpc>
              <a:buAutoNum type="arabicPeriod"/>
            </a:pPr>
            <a:r>
              <a:rPr lang="en-US" sz="2400" dirty="0"/>
              <a:t>Location/Select the .ERR file</a:t>
            </a:r>
          </a:p>
          <a:p>
            <a:pPr marL="457200" indent="-457200">
              <a:lnSpc>
                <a:spcPct val="90000"/>
              </a:lnSpc>
              <a:buAutoNum type="arabicPeriod"/>
            </a:pPr>
            <a:r>
              <a:rPr lang="en-US" sz="2400" dirty="0"/>
              <a:t>Select </a:t>
            </a:r>
            <a:r>
              <a:rPr lang="en-US" sz="2400" b="1" i="1" u="sng" dirty="0"/>
              <a:t>Open</a:t>
            </a:r>
          </a:p>
          <a:p>
            <a:pPr marL="457200" indent="-457200">
              <a:lnSpc>
                <a:spcPct val="90000"/>
              </a:lnSpc>
              <a:buAutoNum type="arabicPeriod"/>
            </a:pPr>
            <a:r>
              <a:rPr lang="en-US" sz="2400" dirty="0"/>
              <a:t>Text import wizard, Step 1 of 3</a:t>
            </a:r>
          </a:p>
          <a:p>
            <a:pPr marL="914400" lvl="1" indent="-457200">
              <a:lnSpc>
                <a:spcPct val="90000"/>
              </a:lnSpc>
              <a:buAutoNum type="arabicPeriod"/>
            </a:pPr>
            <a:r>
              <a:rPr lang="en-US" sz="2400" dirty="0"/>
              <a:t>Set data type to </a:t>
            </a:r>
            <a:r>
              <a:rPr lang="en-US" sz="2400" b="1" i="1" u="sng" dirty="0"/>
              <a:t>delimited</a:t>
            </a:r>
          </a:p>
          <a:p>
            <a:pPr marL="914400" lvl="1" indent="-457200">
              <a:lnSpc>
                <a:spcPct val="90000"/>
              </a:lnSpc>
              <a:buAutoNum type="arabicPeriod"/>
            </a:pPr>
            <a:r>
              <a:rPr lang="en-US" sz="2400" dirty="0"/>
              <a:t>Select </a:t>
            </a:r>
            <a:r>
              <a:rPr lang="en-US" sz="2400" b="1" i="1" u="sng" dirty="0"/>
              <a:t>Next</a:t>
            </a:r>
          </a:p>
          <a:p>
            <a:pPr>
              <a:lnSpc>
                <a:spcPct val="90000"/>
              </a:lnSpc>
            </a:pPr>
            <a:endParaRPr lang="en-US" sz="2400" dirty="0"/>
          </a:p>
          <a:p>
            <a:pPr lvl="1">
              <a:lnSpc>
                <a:spcPct val="90000"/>
              </a:lnSpc>
            </a:pPr>
            <a:endParaRPr lang="en-US" sz="2400" dirty="0"/>
          </a:p>
        </p:txBody>
      </p:sp>
      <p:sp>
        <p:nvSpPr>
          <p:cNvPr id="4" name="TextBox 3">
            <a:extLst>
              <a:ext uri="{FF2B5EF4-FFF2-40B4-BE49-F238E27FC236}">
                <a16:creationId xmlns:a16="http://schemas.microsoft.com/office/drawing/2014/main" id="{9A27F2BB-8B14-4345-9BF0-6556297A1ACD}"/>
              </a:ext>
            </a:extLst>
          </p:cNvPr>
          <p:cNvSpPr txBox="1"/>
          <p:nvPr/>
        </p:nvSpPr>
        <p:spPr>
          <a:xfrm>
            <a:off x="6522809" y="1991810"/>
            <a:ext cx="5181599" cy="4745915"/>
          </a:xfrm>
          <a:prstGeom prst="rect">
            <a:avLst/>
          </a:prstGeom>
          <a:noFill/>
        </p:spPr>
        <p:txBody>
          <a:bodyPr wrap="square" rtlCol="0">
            <a:spAutoFit/>
          </a:bodyPr>
          <a:lstStyle/>
          <a:p>
            <a:pPr>
              <a:lnSpc>
                <a:spcPct val="90000"/>
              </a:lnSpc>
            </a:pPr>
            <a:r>
              <a:rPr lang="en-US" sz="2400" dirty="0"/>
              <a:t>8. Text Import Wizard, Step 2 and 3</a:t>
            </a:r>
          </a:p>
          <a:p>
            <a:pPr>
              <a:lnSpc>
                <a:spcPct val="90000"/>
              </a:lnSpc>
            </a:pPr>
            <a:r>
              <a:rPr lang="en-US" sz="2400" dirty="0"/>
              <a:t>	1. Select the file’s delimiter</a:t>
            </a:r>
          </a:p>
          <a:p>
            <a:pPr marL="1714500" lvl="3" indent="-342900">
              <a:lnSpc>
                <a:spcPct val="90000"/>
              </a:lnSpc>
              <a:buFont typeface="Arial" panose="020B0604020202020204" pitchFamily="34" charset="0"/>
              <a:buChar char="•"/>
            </a:pPr>
            <a:r>
              <a:rPr lang="en-US" sz="2400" dirty="0"/>
              <a:t>Tab</a:t>
            </a:r>
          </a:p>
          <a:p>
            <a:pPr marL="1714500" lvl="3" indent="-342900">
              <a:lnSpc>
                <a:spcPct val="90000"/>
              </a:lnSpc>
              <a:buFont typeface="Arial" panose="020B0604020202020204" pitchFamily="34" charset="0"/>
              <a:buChar char="•"/>
            </a:pPr>
            <a:r>
              <a:rPr lang="en-US" sz="2400" dirty="0"/>
              <a:t>Other, ^</a:t>
            </a:r>
          </a:p>
          <a:p>
            <a:pPr marL="1714500" lvl="3" indent="-342900">
              <a:lnSpc>
                <a:spcPct val="90000"/>
              </a:lnSpc>
              <a:buFont typeface="Arial" panose="020B0604020202020204" pitchFamily="34" charset="0"/>
              <a:buChar char="•"/>
            </a:pPr>
            <a:r>
              <a:rPr lang="en-US" sz="2400" dirty="0"/>
              <a:t>Other, I</a:t>
            </a:r>
          </a:p>
          <a:p>
            <a:pPr>
              <a:lnSpc>
                <a:spcPct val="90000"/>
              </a:lnSpc>
            </a:pPr>
            <a:endParaRPr lang="en-US" sz="2400" dirty="0"/>
          </a:p>
          <a:p>
            <a:pPr>
              <a:lnSpc>
                <a:spcPct val="90000"/>
              </a:lnSpc>
            </a:pPr>
            <a:r>
              <a:rPr lang="en-US" sz="2400" dirty="0"/>
              <a:t>9. Text Import Wizard, Step 3 of 3 (Data     Preview)</a:t>
            </a:r>
          </a:p>
          <a:p>
            <a:pPr marL="800100" lvl="1" indent="-342900">
              <a:lnSpc>
                <a:spcPct val="90000"/>
              </a:lnSpc>
              <a:buFont typeface="Arial" panose="020B0604020202020204" pitchFamily="34" charset="0"/>
              <a:buChar char="•"/>
            </a:pPr>
            <a:r>
              <a:rPr lang="en-US" sz="2400" dirty="0"/>
              <a:t>Chg. Col. 1 (FDID) to </a:t>
            </a:r>
            <a:r>
              <a:rPr lang="en-US" sz="2400" b="1" i="1" u="sng" dirty="0"/>
              <a:t>Text.</a:t>
            </a:r>
          </a:p>
          <a:p>
            <a:pPr marL="800100" lvl="1" indent="-342900">
              <a:lnSpc>
                <a:spcPct val="90000"/>
              </a:lnSpc>
              <a:buFont typeface="Arial" panose="020B0604020202020204" pitchFamily="34" charset="0"/>
              <a:buChar char="•"/>
            </a:pPr>
            <a:r>
              <a:rPr lang="en-US" sz="2400" dirty="0"/>
              <a:t>Chg. Col. 3 (Inc. Data) </a:t>
            </a:r>
            <a:r>
              <a:rPr lang="en-US" sz="2400" b="1" i="1" u="sng" dirty="0"/>
              <a:t>Date: MDY</a:t>
            </a:r>
          </a:p>
          <a:p>
            <a:pPr marL="800100" lvl="1" indent="-342900">
              <a:lnSpc>
                <a:spcPct val="90000"/>
              </a:lnSpc>
              <a:buFont typeface="Arial" panose="020B0604020202020204" pitchFamily="34" charset="0"/>
              <a:buChar char="•"/>
            </a:pPr>
            <a:r>
              <a:rPr lang="en-US" sz="2400" dirty="0"/>
              <a:t>Chg. Col. 4 (Inc. No.) to </a:t>
            </a:r>
            <a:r>
              <a:rPr lang="en-US" sz="2400" b="1" i="1" u="sng" dirty="0"/>
              <a:t>Text.</a:t>
            </a:r>
          </a:p>
          <a:p>
            <a:pPr marL="800100" lvl="1" indent="-342900">
              <a:lnSpc>
                <a:spcPct val="90000"/>
              </a:lnSpc>
              <a:buFont typeface="Arial" panose="020B0604020202020204" pitchFamily="34" charset="0"/>
              <a:buChar char="•"/>
            </a:pPr>
            <a:r>
              <a:rPr lang="en-US" sz="2400" dirty="0"/>
              <a:t>Chg. Col. 5 (Exposure) to </a:t>
            </a:r>
            <a:r>
              <a:rPr lang="en-US" sz="2400" b="1" i="1" u="sng" dirty="0"/>
              <a:t>Text.</a:t>
            </a:r>
          </a:p>
          <a:p>
            <a:pPr marL="800100" lvl="1" indent="-342900">
              <a:lnSpc>
                <a:spcPct val="90000"/>
              </a:lnSpc>
              <a:buFont typeface="Arial" panose="020B0604020202020204" pitchFamily="34" charset="0"/>
              <a:buChar char="•"/>
            </a:pPr>
            <a:r>
              <a:rPr lang="en-US" sz="2400" dirty="0"/>
              <a:t>Select </a:t>
            </a:r>
            <a:r>
              <a:rPr lang="en-US" sz="2400" b="1" i="1" u="sng" dirty="0"/>
              <a:t>Finish</a:t>
            </a:r>
          </a:p>
          <a:p>
            <a:pPr>
              <a:lnSpc>
                <a:spcPct val="90000"/>
              </a:lnSpc>
            </a:pPr>
            <a:r>
              <a:rPr lang="en-US" sz="2400" dirty="0"/>
              <a:t>	</a:t>
            </a:r>
          </a:p>
        </p:txBody>
      </p:sp>
      <p:cxnSp>
        <p:nvCxnSpPr>
          <p:cNvPr id="6" name="Straight Connector 5">
            <a:extLst>
              <a:ext uri="{FF2B5EF4-FFF2-40B4-BE49-F238E27FC236}">
                <a16:creationId xmlns:a16="http://schemas.microsoft.com/office/drawing/2014/main" id="{B625F7BD-565B-4516-810A-F3986783360D}"/>
              </a:ext>
            </a:extLst>
          </p:cNvPr>
          <p:cNvCxnSpPr>
            <a:cxnSpLocks/>
          </p:cNvCxnSpPr>
          <p:nvPr/>
        </p:nvCxnSpPr>
        <p:spPr>
          <a:xfrm>
            <a:off x="6018214" y="1991810"/>
            <a:ext cx="0" cy="448519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1336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3577-D094-4ACD-BDDA-D8FC1F0EA086}"/>
              </a:ext>
            </a:extLst>
          </p:cNvPr>
          <p:cNvSpPr>
            <a:spLocks noGrp="1"/>
          </p:cNvSpPr>
          <p:nvPr>
            <p:ph type="title"/>
          </p:nvPr>
        </p:nvSpPr>
        <p:spPr>
          <a:xfrm>
            <a:off x="1522413" y="274638"/>
            <a:ext cx="9982197" cy="1020762"/>
          </a:xfrm>
        </p:spPr>
        <p:txBody>
          <a:bodyPr>
            <a:normAutofit fontScale="90000"/>
          </a:bodyPr>
          <a:lstStyle/>
          <a:p>
            <a:r>
              <a:rPr lang="en-US" b="1" u="sng" dirty="0"/>
              <a:t>11. How to Make the .ERR File Easier to Read (Continued)</a:t>
            </a:r>
          </a:p>
        </p:txBody>
      </p:sp>
      <p:sp>
        <p:nvSpPr>
          <p:cNvPr id="3" name="TextBox 2">
            <a:extLst>
              <a:ext uri="{FF2B5EF4-FFF2-40B4-BE49-F238E27FC236}">
                <a16:creationId xmlns:a16="http://schemas.microsoft.com/office/drawing/2014/main" id="{E85B20EA-02EE-45DA-962D-D8445262A7E2}"/>
              </a:ext>
            </a:extLst>
          </p:cNvPr>
          <p:cNvSpPr txBox="1"/>
          <p:nvPr/>
        </p:nvSpPr>
        <p:spPr>
          <a:xfrm>
            <a:off x="1522413" y="2240111"/>
            <a:ext cx="6629398" cy="3748719"/>
          </a:xfrm>
          <a:prstGeom prst="rect">
            <a:avLst/>
          </a:prstGeom>
          <a:noFill/>
        </p:spPr>
        <p:txBody>
          <a:bodyPr wrap="square" rtlCol="0">
            <a:spAutoFit/>
          </a:bodyPr>
          <a:lstStyle/>
          <a:p>
            <a:pPr marL="457200" indent="-457200">
              <a:lnSpc>
                <a:spcPct val="90000"/>
              </a:lnSpc>
              <a:buAutoNum type="arabicPeriod"/>
            </a:pPr>
            <a:r>
              <a:rPr lang="en-US" sz="2000" dirty="0"/>
              <a:t>Resize Columns</a:t>
            </a:r>
          </a:p>
          <a:p>
            <a:pPr marL="457200" indent="-457200">
              <a:lnSpc>
                <a:spcPct val="90000"/>
              </a:lnSpc>
              <a:buAutoNum type="arabicPeriod"/>
            </a:pPr>
            <a:r>
              <a:rPr lang="en-US" sz="2000" dirty="0"/>
              <a:t>Insert Row Above Row #1</a:t>
            </a:r>
          </a:p>
          <a:p>
            <a:pPr marL="457200" indent="-457200">
              <a:lnSpc>
                <a:spcPct val="90000"/>
              </a:lnSpc>
              <a:buAutoNum type="arabicPeriod"/>
            </a:pPr>
            <a:r>
              <a:rPr lang="en-US" sz="2000" dirty="0"/>
              <a:t>Label Columns in the blank, row #1, e.g.,</a:t>
            </a:r>
          </a:p>
          <a:p>
            <a:pPr marL="914400" lvl="1" indent="-457200">
              <a:lnSpc>
                <a:spcPct val="90000"/>
              </a:lnSpc>
              <a:buFont typeface="+mj-lt"/>
              <a:buAutoNum type="alphaUcPeriod"/>
            </a:pPr>
            <a:r>
              <a:rPr lang="en-US" sz="2000" dirty="0"/>
              <a:t>FDID</a:t>
            </a:r>
          </a:p>
          <a:p>
            <a:pPr marL="914400" lvl="1" indent="-457200">
              <a:lnSpc>
                <a:spcPct val="90000"/>
              </a:lnSpc>
              <a:buFont typeface="+mj-lt"/>
              <a:buAutoNum type="alphaUcPeriod"/>
            </a:pPr>
            <a:r>
              <a:rPr lang="en-US" sz="2000" dirty="0"/>
              <a:t>STATE</a:t>
            </a:r>
          </a:p>
          <a:p>
            <a:pPr marL="914400" lvl="1" indent="-457200">
              <a:lnSpc>
                <a:spcPct val="90000"/>
              </a:lnSpc>
              <a:buFont typeface="+mj-lt"/>
              <a:buAutoNum type="alphaUcPeriod"/>
            </a:pPr>
            <a:r>
              <a:rPr lang="en-US" sz="2000" dirty="0"/>
              <a:t>DATE</a:t>
            </a:r>
          </a:p>
          <a:p>
            <a:pPr marL="914400" lvl="1" indent="-457200">
              <a:lnSpc>
                <a:spcPct val="90000"/>
              </a:lnSpc>
              <a:buFont typeface="+mj-lt"/>
              <a:buAutoNum type="alphaUcPeriod"/>
            </a:pPr>
            <a:r>
              <a:rPr lang="en-US" sz="2000" dirty="0"/>
              <a:t>INC NO.</a:t>
            </a:r>
          </a:p>
          <a:p>
            <a:pPr marL="914400" lvl="1" indent="-457200">
              <a:lnSpc>
                <a:spcPct val="90000"/>
              </a:lnSpc>
              <a:buFont typeface="+mj-lt"/>
              <a:buAutoNum type="alphaUcPeriod"/>
            </a:pPr>
            <a:r>
              <a:rPr lang="en-US" sz="2000" dirty="0"/>
              <a:t>EXP.</a:t>
            </a:r>
          </a:p>
          <a:p>
            <a:pPr marL="914400" lvl="1" indent="-457200">
              <a:lnSpc>
                <a:spcPct val="90000"/>
              </a:lnSpc>
              <a:buFont typeface="+mj-lt"/>
              <a:buAutoNum type="alphaUcPeriod"/>
            </a:pPr>
            <a:r>
              <a:rPr lang="en-US" sz="2000" dirty="0"/>
              <a:t>MODULE</a:t>
            </a:r>
          </a:p>
          <a:p>
            <a:pPr marL="914400" lvl="1" indent="-457200">
              <a:lnSpc>
                <a:spcPct val="90000"/>
              </a:lnSpc>
              <a:buFont typeface="+mj-lt"/>
              <a:buAutoNum type="alphaUcPeriod"/>
            </a:pPr>
            <a:r>
              <a:rPr lang="en-US" sz="2000" dirty="0"/>
              <a:t>ERR MSG.</a:t>
            </a:r>
          </a:p>
          <a:p>
            <a:pPr marL="914400" lvl="1" indent="-457200">
              <a:lnSpc>
                <a:spcPct val="90000"/>
              </a:lnSpc>
              <a:buFont typeface="+mj-lt"/>
              <a:buAutoNum type="alphaUcPeriod"/>
            </a:pPr>
            <a:r>
              <a:rPr lang="en-US" sz="2000" dirty="0"/>
              <a:t>ERR TYPE</a:t>
            </a:r>
          </a:p>
          <a:p>
            <a:pPr marL="914400" lvl="1" indent="-457200">
              <a:lnSpc>
                <a:spcPct val="90000"/>
              </a:lnSpc>
              <a:buFont typeface="+mj-lt"/>
              <a:buAutoNum type="alphaUcPeriod"/>
            </a:pPr>
            <a:r>
              <a:rPr lang="en-US" sz="2000" dirty="0"/>
              <a:t>DATA FIELD</a:t>
            </a:r>
          </a:p>
          <a:p>
            <a:pPr lvl="1">
              <a:lnSpc>
                <a:spcPct val="90000"/>
              </a:lnSpc>
            </a:pPr>
            <a:endParaRPr lang="en-US" sz="2400" dirty="0"/>
          </a:p>
        </p:txBody>
      </p:sp>
      <p:sp>
        <p:nvSpPr>
          <p:cNvPr id="4" name="TextBox 3">
            <a:extLst>
              <a:ext uri="{FF2B5EF4-FFF2-40B4-BE49-F238E27FC236}">
                <a16:creationId xmlns:a16="http://schemas.microsoft.com/office/drawing/2014/main" id="{9A27F2BB-8B14-4345-9BF0-6556297A1ACD}"/>
              </a:ext>
            </a:extLst>
          </p:cNvPr>
          <p:cNvSpPr txBox="1"/>
          <p:nvPr/>
        </p:nvSpPr>
        <p:spPr>
          <a:xfrm>
            <a:off x="7010851" y="2240111"/>
            <a:ext cx="5181599" cy="3416320"/>
          </a:xfrm>
          <a:prstGeom prst="rect">
            <a:avLst/>
          </a:prstGeom>
          <a:noFill/>
        </p:spPr>
        <p:txBody>
          <a:bodyPr wrap="square" rtlCol="0">
            <a:spAutoFit/>
          </a:bodyPr>
          <a:lstStyle/>
          <a:p>
            <a:pPr>
              <a:lnSpc>
                <a:spcPct val="90000"/>
              </a:lnSpc>
            </a:pPr>
            <a:r>
              <a:rPr lang="en-US" sz="2000" dirty="0"/>
              <a:t>4. Resize Columns</a:t>
            </a:r>
          </a:p>
          <a:p>
            <a:pPr>
              <a:lnSpc>
                <a:spcPct val="90000"/>
              </a:lnSpc>
            </a:pPr>
            <a:r>
              <a:rPr lang="en-US" sz="2000" dirty="0"/>
              <a:t>5. Freeze Panes</a:t>
            </a:r>
          </a:p>
          <a:p>
            <a:pPr marL="800100" lvl="1" indent="-342900">
              <a:lnSpc>
                <a:spcPct val="90000"/>
              </a:lnSpc>
              <a:buFont typeface="Arial" panose="020B0604020202020204" pitchFamily="34" charset="0"/>
              <a:buChar char="•"/>
            </a:pPr>
            <a:r>
              <a:rPr lang="en-US" sz="2000" dirty="0"/>
              <a:t>Select cell E2</a:t>
            </a:r>
          </a:p>
          <a:p>
            <a:pPr marL="800100" lvl="1" indent="-342900">
              <a:lnSpc>
                <a:spcPct val="90000"/>
              </a:lnSpc>
              <a:buFont typeface="Arial" panose="020B0604020202020204" pitchFamily="34" charset="0"/>
              <a:buChar char="•"/>
            </a:pPr>
            <a:r>
              <a:rPr lang="en-US" sz="2000" dirty="0"/>
              <a:t>Select </a:t>
            </a:r>
            <a:r>
              <a:rPr lang="en-US" sz="2000" b="1" i="1" u="sng" dirty="0"/>
              <a:t>View</a:t>
            </a:r>
          </a:p>
          <a:p>
            <a:pPr marL="800100" lvl="1" indent="-342900">
              <a:lnSpc>
                <a:spcPct val="90000"/>
              </a:lnSpc>
              <a:buFont typeface="Arial" panose="020B0604020202020204" pitchFamily="34" charset="0"/>
              <a:buChar char="•"/>
            </a:pPr>
            <a:r>
              <a:rPr lang="en-US" sz="2000" dirty="0"/>
              <a:t>Select </a:t>
            </a:r>
            <a:r>
              <a:rPr lang="en-US" sz="2000" b="1" i="1" u="sng" dirty="0"/>
              <a:t>Freeze Panes</a:t>
            </a:r>
          </a:p>
          <a:p>
            <a:pPr marL="800100" lvl="1" indent="-342900">
              <a:lnSpc>
                <a:spcPct val="90000"/>
              </a:lnSpc>
              <a:buFont typeface="Arial" panose="020B0604020202020204" pitchFamily="34" charset="0"/>
              <a:buChar char="•"/>
            </a:pPr>
            <a:r>
              <a:rPr lang="en-US" sz="2000" dirty="0"/>
              <a:t>Select </a:t>
            </a:r>
            <a:r>
              <a:rPr lang="en-US" sz="2000" b="1" i="1" u="sng" dirty="0"/>
              <a:t>Freeze Panes</a:t>
            </a:r>
          </a:p>
          <a:p>
            <a:pPr>
              <a:lnSpc>
                <a:spcPct val="90000"/>
              </a:lnSpc>
            </a:pPr>
            <a:r>
              <a:rPr lang="en-US" sz="2000" dirty="0"/>
              <a:t>6. Filter Columns</a:t>
            </a:r>
          </a:p>
          <a:p>
            <a:pPr marL="800100" lvl="1" indent="-342900">
              <a:lnSpc>
                <a:spcPct val="90000"/>
              </a:lnSpc>
              <a:buFont typeface="Arial" panose="020B0604020202020204" pitchFamily="34" charset="0"/>
              <a:buChar char="•"/>
            </a:pPr>
            <a:r>
              <a:rPr lang="en-US" sz="2000" dirty="0"/>
              <a:t>Select A1</a:t>
            </a:r>
          </a:p>
          <a:p>
            <a:pPr marL="800100" lvl="1" indent="-342900">
              <a:lnSpc>
                <a:spcPct val="90000"/>
              </a:lnSpc>
              <a:buFont typeface="Arial" panose="020B0604020202020204" pitchFamily="34" charset="0"/>
              <a:buChar char="•"/>
            </a:pPr>
            <a:r>
              <a:rPr lang="en-US" sz="2000" dirty="0"/>
              <a:t>Select </a:t>
            </a:r>
            <a:r>
              <a:rPr lang="en-US" sz="2000" b="1" i="1" u="sng" dirty="0"/>
              <a:t>Data</a:t>
            </a:r>
          </a:p>
          <a:p>
            <a:pPr marL="800100" lvl="1" indent="-342900">
              <a:lnSpc>
                <a:spcPct val="90000"/>
              </a:lnSpc>
              <a:buFont typeface="Arial" panose="020B0604020202020204" pitchFamily="34" charset="0"/>
              <a:buChar char="•"/>
            </a:pPr>
            <a:r>
              <a:rPr lang="en-US" sz="2000" dirty="0"/>
              <a:t>Select </a:t>
            </a:r>
            <a:r>
              <a:rPr lang="en-US" sz="2000" b="1" i="1" u="sng" dirty="0"/>
              <a:t>Filter</a:t>
            </a:r>
          </a:p>
          <a:p>
            <a:pPr>
              <a:lnSpc>
                <a:spcPct val="90000"/>
              </a:lnSpc>
            </a:pPr>
            <a:r>
              <a:rPr lang="en-US" sz="2000" dirty="0"/>
              <a:t>7. Save Workbook</a:t>
            </a:r>
          </a:p>
          <a:p>
            <a:pPr marL="800100" lvl="1" indent="-342900">
              <a:lnSpc>
                <a:spcPct val="90000"/>
              </a:lnSpc>
              <a:buFont typeface="Arial" panose="020B0604020202020204" pitchFamily="34" charset="0"/>
              <a:buChar char="•"/>
            </a:pPr>
            <a:r>
              <a:rPr lang="en-US" sz="2000" dirty="0"/>
              <a:t>When saving change file type to </a:t>
            </a:r>
            <a:r>
              <a:rPr lang="en-US" sz="2000" b="1" i="1" u="sng" dirty="0"/>
              <a:t>.xlsx</a:t>
            </a:r>
          </a:p>
        </p:txBody>
      </p:sp>
      <p:sp>
        <p:nvSpPr>
          <p:cNvPr id="8" name="TextBox 7">
            <a:extLst>
              <a:ext uri="{FF2B5EF4-FFF2-40B4-BE49-F238E27FC236}">
                <a16:creationId xmlns:a16="http://schemas.microsoft.com/office/drawing/2014/main" id="{A0FD8EF9-01C2-4CE2-915B-19D4FBE2D218}"/>
              </a:ext>
            </a:extLst>
          </p:cNvPr>
          <p:cNvSpPr txBox="1"/>
          <p:nvPr/>
        </p:nvSpPr>
        <p:spPr>
          <a:xfrm>
            <a:off x="3465511" y="1706383"/>
            <a:ext cx="6096000" cy="438582"/>
          </a:xfrm>
          <a:prstGeom prst="rect">
            <a:avLst/>
          </a:prstGeom>
          <a:noFill/>
        </p:spPr>
        <p:txBody>
          <a:bodyPr wrap="square">
            <a:spAutoFit/>
          </a:bodyPr>
          <a:lstStyle/>
          <a:p>
            <a:pPr algn="ctr">
              <a:lnSpc>
                <a:spcPct val="90000"/>
              </a:lnSpc>
            </a:pPr>
            <a:r>
              <a:rPr lang="en-US" sz="2500" b="1" u="sng" dirty="0"/>
              <a:t>Format Worksheet</a:t>
            </a:r>
          </a:p>
        </p:txBody>
      </p:sp>
      <p:cxnSp>
        <p:nvCxnSpPr>
          <p:cNvPr id="10" name="Straight Connector 9">
            <a:extLst>
              <a:ext uri="{FF2B5EF4-FFF2-40B4-BE49-F238E27FC236}">
                <a16:creationId xmlns:a16="http://schemas.microsoft.com/office/drawing/2014/main" id="{564ADB05-1C28-4747-A1A0-7F3D3AFB0ACF}"/>
              </a:ext>
            </a:extLst>
          </p:cNvPr>
          <p:cNvCxnSpPr/>
          <p:nvPr/>
        </p:nvCxnSpPr>
        <p:spPr>
          <a:xfrm>
            <a:off x="6513511" y="2362200"/>
            <a:ext cx="0" cy="414500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0733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8C81-4450-4D15-854D-E1384E0BDDE1}"/>
              </a:ext>
            </a:extLst>
          </p:cNvPr>
          <p:cNvSpPr>
            <a:spLocks noGrp="1"/>
          </p:cNvSpPr>
          <p:nvPr>
            <p:ph type="title"/>
          </p:nvPr>
        </p:nvSpPr>
        <p:spPr>
          <a:xfrm>
            <a:off x="1903412" y="304800"/>
            <a:ext cx="9143998" cy="1905000"/>
          </a:xfrm>
        </p:spPr>
        <p:txBody>
          <a:bodyPr>
            <a:normAutofit fontScale="90000"/>
          </a:bodyPr>
          <a:lstStyle/>
          <a:p>
            <a:pPr marL="0" marR="0" algn="ctr">
              <a:spcBef>
                <a:spcPts val="0"/>
              </a:spcBef>
              <a:spcAft>
                <a:spcPts val="0"/>
              </a:spcAft>
            </a:pPr>
            <a:r>
              <a:rPr lang="en-US" dirty="0"/>
              <a:t>More information will be coming soon.</a:t>
            </a:r>
            <a:br>
              <a:rPr lang="en-US" dirty="0"/>
            </a:br>
            <a:r>
              <a:rPr lang="en-US" dirty="0"/>
              <a:t>For Questions please call:</a:t>
            </a:r>
            <a:br>
              <a:rPr lang="en-US" dirty="0"/>
            </a:br>
            <a:br>
              <a:rPr lang="en-US" dirty="0"/>
            </a:br>
            <a:endParaRPr lang="en-US" dirty="0"/>
          </a:p>
        </p:txBody>
      </p:sp>
      <p:sp>
        <p:nvSpPr>
          <p:cNvPr id="6" name="TextBox 5">
            <a:extLst>
              <a:ext uri="{FF2B5EF4-FFF2-40B4-BE49-F238E27FC236}">
                <a16:creationId xmlns:a16="http://schemas.microsoft.com/office/drawing/2014/main" id="{75099944-BC6B-4C83-B71C-65B4CEDE1BD9}"/>
              </a:ext>
            </a:extLst>
          </p:cNvPr>
          <p:cNvSpPr txBox="1"/>
          <p:nvPr/>
        </p:nvSpPr>
        <p:spPr>
          <a:xfrm>
            <a:off x="3427411" y="1260764"/>
            <a:ext cx="6096000" cy="3554819"/>
          </a:xfrm>
          <a:prstGeom prst="rect">
            <a:avLst/>
          </a:prstGeom>
          <a:noFill/>
        </p:spPr>
        <p:txBody>
          <a:bodyPr wrap="square">
            <a:spAutoFit/>
          </a:bodyPr>
          <a:lstStyle/>
          <a:p>
            <a:pPr algn="ctr"/>
            <a:br>
              <a:rPr lang="en-US" sz="2500" dirty="0"/>
            </a:br>
            <a:r>
              <a:rPr lang="en-US" sz="2500" dirty="0">
                <a:effectLst/>
                <a:latin typeface="Calibri" panose="020F0502020204030204" pitchFamily="34" charset="0"/>
                <a:ea typeface="Calibri" panose="020F0502020204030204" pitchFamily="34" charset="0"/>
                <a:cs typeface="Times New Roman" panose="02020603050405020304" pitchFamily="18" charset="0"/>
              </a:rPr>
              <a:t> </a:t>
            </a:r>
            <a:br>
              <a:rPr lang="en-US" sz="2500" dirty="0">
                <a:effectLst/>
                <a:latin typeface="Calibri" panose="020F0502020204030204" pitchFamily="34" charset="0"/>
                <a:ea typeface="Calibri" panose="020F0502020204030204" pitchFamily="34" charset="0"/>
                <a:cs typeface="Times New Roman" panose="02020603050405020304" pitchFamily="18" charset="0"/>
              </a:rPr>
            </a:br>
            <a:r>
              <a:rPr lang="en-US" sz="2500" b="1"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Amanda Jones</a:t>
            </a:r>
            <a:br>
              <a:rPr lang="en-US" sz="2500" dirty="0">
                <a:effectLst/>
                <a:latin typeface="Calibri" panose="020F0502020204030204" pitchFamily="34" charset="0"/>
                <a:ea typeface="Calibri" panose="020F0502020204030204" pitchFamily="34" charset="0"/>
                <a:cs typeface="Times New Roman" panose="02020603050405020304" pitchFamily="18" charset="0"/>
              </a:rPr>
            </a:br>
            <a:r>
              <a:rPr lang="en-US" sz="2500" i="1"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Fire and Life Safety Educator</a:t>
            </a:r>
            <a:br>
              <a:rPr lang="en-US" sz="2500" dirty="0">
                <a:effectLst/>
                <a:latin typeface="Calibri" panose="020F0502020204030204" pitchFamily="34" charset="0"/>
                <a:ea typeface="Calibri" panose="020F0502020204030204" pitchFamily="34" charset="0"/>
                <a:cs typeface="Times New Roman" panose="02020603050405020304" pitchFamily="18" charset="0"/>
              </a:rPr>
            </a:br>
            <a:r>
              <a:rPr lang="en-US" sz="2500" i="1"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Supervisor of Reporting</a:t>
            </a:r>
            <a:br>
              <a:rPr lang="en-US" sz="2500" i="1"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5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Office of Commissioner John F. King</a:t>
            </a:r>
            <a:br>
              <a:rPr lang="en-US" sz="25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5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C: 470.725.5722</a:t>
            </a:r>
            <a:br>
              <a:rPr lang="en-US" sz="2500" dirty="0">
                <a:effectLst/>
                <a:latin typeface="Calibri" panose="020F0502020204030204" pitchFamily="34" charset="0"/>
                <a:ea typeface="Calibri" panose="020F0502020204030204" pitchFamily="34" charset="0"/>
                <a:cs typeface="Times New Roman" panose="02020603050405020304" pitchFamily="18" charset="0"/>
              </a:rPr>
            </a:br>
            <a:r>
              <a:rPr lang="en-US" sz="25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ajones@oci.ga.gov</a:t>
            </a:r>
            <a:br>
              <a:rPr lang="en-US" sz="2500" dirty="0">
                <a:effectLst/>
                <a:latin typeface="Calibri" panose="020F0502020204030204" pitchFamily="34" charset="0"/>
                <a:ea typeface="Calibri" panose="020F0502020204030204" pitchFamily="34" charset="0"/>
                <a:cs typeface="Times New Roman" panose="02020603050405020304" pitchFamily="18" charset="0"/>
              </a:rPr>
            </a:br>
            <a:endParaRPr lang="en-US" sz="2500" dirty="0"/>
          </a:p>
        </p:txBody>
      </p:sp>
      <p:pic>
        <p:nvPicPr>
          <p:cNvPr id="9" name="Picture 8" descr="A picture containing text&#10;&#10;Description automatically generated">
            <a:extLst>
              <a:ext uri="{FF2B5EF4-FFF2-40B4-BE49-F238E27FC236}">
                <a16:creationId xmlns:a16="http://schemas.microsoft.com/office/drawing/2014/main" id="{61F2DC87-344C-4014-8906-A82E4FB56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616" y="4756113"/>
            <a:ext cx="3223590" cy="851514"/>
          </a:xfrm>
          <a:prstGeom prst="rect">
            <a:avLst/>
          </a:prstGeom>
        </p:spPr>
      </p:pic>
    </p:spTree>
    <p:extLst>
      <p:ext uri="{BB962C8B-B14F-4D97-AF65-F5344CB8AC3E}">
        <p14:creationId xmlns:p14="http://schemas.microsoft.com/office/powerpoint/2010/main" val="180279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67360" y="239483"/>
            <a:ext cx="10016104" cy="1752599"/>
          </a:xfrm>
        </p:spPr>
        <p:txBody>
          <a:bodyPr>
            <a:normAutofit/>
          </a:bodyPr>
          <a:lstStyle/>
          <a:p>
            <a:pPr algn="ctr"/>
            <a:r>
              <a:rPr lang="en-US" sz="4200" b="1" dirty="0">
                <a:latin typeface="Arial" panose="020B0604020202020204" pitchFamily="34" charset="0"/>
                <a:cs typeface="Arial" panose="020B0604020202020204" pitchFamily="34" charset="0"/>
              </a:rPr>
              <a:t>1. NFRIS Import File</a:t>
            </a:r>
          </a:p>
        </p:txBody>
      </p:sp>
      <p:sp>
        <p:nvSpPr>
          <p:cNvPr id="14" name="Content Placeholder 13"/>
          <p:cNvSpPr>
            <a:spLocks noGrp="1"/>
          </p:cNvSpPr>
          <p:nvPr>
            <p:ph idx="1"/>
          </p:nvPr>
        </p:nvSpPr>
        <p:spPr>
          <a:xfrm>
            <a:off x="1674812" y="5796792"/>
            <a:ext cx="9144000" cy="762000"/>
          </a:xfrm>
        </p:spPr>
        <p:txBody>
          <a:bodyPr>
            <a:normAutofit fontScale="92500" lnSpcReduction="20000"/>
          </a:bodyPr>
          <a:lstStyle/>
          <a:p>
            <a:r>
              <a:rPr lang="en-US" dirty="0">
                <a:solidFill>
                  <a:srgbClr val="FFFF00"/>
                </a:solidFill>
              </a:rPr>
              <a:t>Email </a:t>
            </a:r>
            <a:r>
              <a:rPr lang="en-US" dirty="0">
                <a:solidFill>
                  <a:srgbClr val="FFFF00"/>
                </a:solidFill>
                <a:hlinkClick r:id="rId2">
                  <a:extLst>
                    <a:ext uri="{A12FA001-AC4F-418D-AE19-62706E023703}">
                      <ahyp:hlinkClr xmlns:ahyp="http://schemas.microsoft.com/office/drawing/2018/hyperlinkcolor" val="tx"/>
                    </a:ext>
                  </a:extLst>
                </a:hlinkClick>
              </a:rPr>
              <a:t>aghorley@oci.ga.gov</a:t>
            </a:r>
            <a:r>
              <a:rPr lang="en-US" dirty="0">
                <a:solidFill>
                  <a:srgbClr val="FFFF00"/>
                </a:solidFill>
              </a:rPr>
              <a:t> for more information on how to create your text file.</a:t>
            </a:r>
          </a:p>
          <a:p>
            <a:pPr marL="0" indent="0">
              <a:buNone/>
            </a:pPr>
            <a:endParaRPr lang="en-US" dirty="0"/>
          </a:p>
        </p:txBody>
      </p:sp>
      <p:pic>
        <p:nvPicPr>
          <p:cNvPr id="2" name="Content Placeholder 4" descr="Text&#10;&#10;Description automatically generated">
            <a:extLst>
              <a:ext uri="{FF2B5EF4-FFF2-40B4-BE49-F238E27FC236}">
                <a16:creationId xmlns:a16="http://schemas.microsoft.com/office/drawing/2014/main" id="{11AF248E-0433-4CCF-8CDA-312C10962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12" y="1973939"/>
            <a:ext cx="4648200" cy="3357676"/>
          </a:xfrm>
          <a:prstGeom prst="rect">
            <a:avLst/>
          </a:prstGeom>
        </p:spPr>
      </p:pic>
      <p:sp>
        <p:nvSpPr>
          <p:cNvPr id="3" name="TextBox 2">
            <a:extLst>
              <a:ext uri="{FF2B5EF4-FFF2-40B4-BE49-F238E27FC236}">
                <a16:creationId xmlns:a16="http://schemas.microsoft.com/office/drawing/2014/main" id="{7693F989-1F4C-4936-88CF-6F2C3AC1A248}"/>
              </a:ext>
            </a:extLst>
          </p:cNvPr>
          <p:cNvSpPr txBox="1"/>
          <p:nvPr/>
        </p:nvSpPr>
        <p:spPr>
          <a:xfrm>
            <a:off x="1293812" y="1981200"/>
            <a:ext cx="4648200" cy="1754326"/>
          </a:xfrm>
          <a:prstGeom prst="rect">
            <a:avLst/>
          </a:prstGeom>
          <a:noFill/>
        </p:spPr>
        <p:txBody>
          <a:bodyPr wrap="square" rtlCol="0">
            <a:spAutoFit/>
          </a:bodyPr>
          <a:lstStyle/>
          <a:p>
            <a:pPr marL="457200" indent="-457200">
              <a:lnSpc>
                <a:spcPct val="90000"/>
              </a:lnSpc>
              <a:buAutoNum type="arabicPeriod"/>
            </a:pPr>
            <a:r>
              <a:rPr lang="en-US" sz="2400" dirty="0"/>
              <a:t>Must be an NFRIS delimited transaction</a:t>
            </a:r>
          </a:p>
          <a:p>
            <a:pPr marL="457200" indent="-457200">
              <a:lnSpc>
                <a:spcPct val="90000"/>
              </a:lnSpc>
              <a:buAutoNum type="arabicPeriod"/>
            </a:pPr>
            <a:r>
              <a:rPr lang="en-US" sz="2400" dirty="0"/>
              <a:t>Formats: Text (ANSI), Text (UTF-8), or Zipped</a:t>
            </a:r>
          </a:p>
          <a:p>
            <a:pPr marL="457200" indent="-457200">
              <a:lnSpc>
                <a:spcPct val="90000"/>
              </a:lnSpc>
              <a:buAutoNum type="arabicPeriod"/>
            </a:pPr>
            <a:r>
              <a:rPr lang="en-US" sz="2400" dirty="0"/>
              <a:t>Browsers: IE, Edge</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72572"/>
            <a:ext cx="10016104" cy="1752599"/>
          </a:xfrm>
        </p:spPr>
        <p:txBody>
          <a:bodyPr>
            <a:normAutofit/>
          </a:bodyPr>
          <a:lstStyle/>
          <a:p>
            <a:pPr algn="ctr"/>
            <a:r>
              <a:rPr lang="en-US" sz="4200" b="1" dirty="0">
                <a:latin typeface="Arial" panose="020B0604020202020204" pitchFamily="34" charset="0"/>
                <a:cs typeface="Arial" panose="020B0604020202020204" pitchFamily="34" charset="0"/>
              </a:rPr>
              <a:t>2. Login to </a:t>
            </a:r>
            <a:r>
              <a:rPr lang="en-US" sz="4200" b="1" dirty="0" err="1">
                <a:latin typeface="Arial" panose="020B0604020202020204" pitchFamily="34" charset="0"/>
                <a:cs typeface="Arial" panose="020B0604020202020204" pitchFamily="34" charset="0"/>
              </a:rPr>
              <a:t>eNFRIS</a:t>
            </a:r>
            <a:endParaRPr lang="en-US" sz="4200" b="1" dirty="0">
              <a:latin typeface="Arial" panose="020B0604020202020204" pitchFamily="34" charset="0"/>
              <a:cs typeface="Arial" panose="020B0604020202020204" pitchFamily="34"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9115214E-BE89-4A8F-ADDB-F8D1F0018056}"/>
              </a:ext>
            </a:extLst>
          </p:cNvPr>
          <p:cNvPicPr>
            <a:picLocks noChangeAspect="1"/>
          </p:cNvPicPr>
          <p:nvPr/>
        </p:nvPicPr>
        <p:blipFill rotWithShape="1">
          <a:blip r:embed="rId2">
            <a:extLst>
              <a:ext uri="{28A0092B-C50C-407E-A947-70E740481C1C}">
                <a14:useLocalDpi xmlns:a14="http://schemas.microsoft.com/office/drawing/2010/main" val="0"/>
              </a:ext>
            </a:extLst>
          </a:blip>
          <a:srcRect r="842" b="-2"/>
          <a:stretch/>
        </p:blipFill>
        <p:spPr>
          <a:xfrm>
            <a:off x="6138421" y="1876452"/>
            <a:ext cx="5093582" cy="4212290"/>
          </a:xfrm>
          <a:prstGeom prst="rect">
            <a:avLst/>
          </a:prstGeom>
        </p:spPr>
      </p:pic>
      <p:sp>
        <p:nvSpPr>
          <p:cNvPr id="8" name="Title 1">
            <a:extLst>
              <a:ext uri="{FF2B5EF4-FFF2-40B4-BE49-F238E27FC236}">
                <a16:creationId xmlns:a16="http://schemas.microsoft.com/office/drawing/2014/main" id="{2D025E75-C080-4E2F-BE98-69951ED01B8D}"/>
              </a:ext>
            </a:extLst>
          </p:cNvPr>
          <p:cNvSpPr txBox="1">
            <a:spLocks/>
          </p:cNvSpPr>
          <p:nvPr/>
        </p:nvSpPr>
        <p:spPr>
          <a:xfrm>
            <a:off x="1312735" y="2382397"/>
            <a:ext cx="4283302" cy="3200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t>Permissions-based: to use the import incident utility, the user must have the correct incident/FD and the Bulk Import permission.</a:t>
            </a:r>
          </a:p>
          <a:p>
            <a:pPr marL="514350" indent="-514350">
              <a:buAutoNum type="arabicPeriod"/>
            </a:pPr>
            <a:endParaRPr lang="en-US" dirty="0"/>
          </a:p>
        </p:txBody>
      </p:sp>
      <p:sp>
        <p:nvSpPr>
          <p:cNvPr id="9" name="TextBox 8">
            <a:extLst>
              <a:ext uri="{FF2B5EF4-FFF2-40B4-BE49-F238E27FC236}">
                <a16:creationId xmlns:a16="http://schemas.microsoft.com/office/drawing/2014/main" id="{48378031-2FAA-4D1F-A467-6104DAE0798A}"/>
              </a:ext>
            </a:extLst>
          </p:cNvPr>
          <p:cNvSpPr txBox="1"/>
          <p:nvPr/>
        </p:nvSpPr>
        <p:spPr>
          <a:xfrm>
            <a:off x="3454386" y="6294663"/>
            <a:ext cx="7772400" cy="424732"/>
          </a:xfrm>
          <a:prstGeom prst="rect">
            <a:avLst/>
          </a:prstGeom>
          <a:noFill/>
        </p:spPr>
        <p:txBody>
          <a:bodyPr wrap="square" rtlCol="0">
            <a:spAutoFit/>
          </a:bodyPr>
          <a:lstStyle/>
          <a:p>
            <a:pPr>
              <a:lnSpc>
                <a:spcPct val="90000"/>
              </a:lnSpc>
            </a:pPr>
            <a:r>
              <a:rPr lang="en-US" sz="2400" dirty="0">
                <a:solidFill>
                  <a:srgbClr val="FFFF00"/>
                </a:solidFill>
              </a:rPr>
              <a:t>Link to new webpage will be sent once upload is complete.</a:t>
            </a:r>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63" y="228601"/>
            <a:ext cx="10016104" cy="1752599"/>
          </a:xfrm>
        </p:spPr>
        <p:txBody>
          <a:bodyPr/>
          <a:lstStyle/>
          <a:p>
            <a:r>
              <a:rPr lang="en-US" dirty="0">
                <a:latin typeface="Arial" panose="020B0604020202020204" pitchFamily="34" charset="0"/>
                <a:cs typeface="Arial" panose="020B0604020202020204" pitchFamily="34" charset="0"/>
              </a:rPr>
              <a:t>3.View of Profile inside </a:t>
            </a:r>
            <a:r>
              <a:rPr lang="en-US" dirty="0" err="1">
                <a:latin typeface="Arial" panose="020B0604020202020204" pitchFamily="34" charset="0"/>
                <a:cs typeface="Arial" panose="020B0604020202020204" pitchFamily="34" charset="0"/>
              </a:rPr>
              <a:t>eNFRIS</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1979612" y="1104900"/>
            <a:ext cx="8991600" cy="2895600"/>
          </a:xfrm>
        </p:spPr>
        <p:txBody>
          <a:bodyPr>
            <a:normAutofit/>
          </a:bodyPr>
          <a:lstStyle/>
          <a:p>
            <a:pPr marL="0" indent="0" algn="ctr">
              <a:buNone/>
            </a:pPr>
            <a:r>
              <a:rPr lang="en-US" sz="2500" b="1" u="sng" dirty="0"/>
              <a:t>Multiple Fire Departments</a:t>
            </a:r>
          </a:p>
          <a:p>
            <a:pPr marL="0" indent="0" algn="ctr">
              <a:buNone/>
            </a:pPr>
            <a:r>
              <a:rPr lang="en-US" sz="2500" dirty="0"/>
              <a:t>If you are working for multiple fire departments, all departments will be listed on this page. Insure you select the correct department. If the file is uploaded in the wrong department it will be rejected. </a:t>
            </a:r>
          </a:p>
        </p:txBody>
      </p:sp>
      <p:pic>
        <p:nvPicPr>
          <p:cNvPr id="7" name="Content Placeholder 4" descr="Graphical user interface&#10;&#10;Description automatically generated">
            <a:extLst>
              <a:ext uri="{FF2B5EF4-FFF2-40B4-BE49-F238E27FC236}">
                <a16:creationId xmlns:a16="http://schemas.microsoft.com/office/drawing/2014/main" id="{4AB0217D-4752-47A9-A617-E5C741258EC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834" r="-1" b="7747"/>
          <a:stretch/>
        </p:blipFill>
        <p:spPr>
          <a:xfrm>
            <a:off x="4151315" y="3733800"/>
            <a:ext cx="4953000" cy="2895600"/>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982198" cy="1020762"/>
          </a:xfrm>
        </p:spPr>
        <p:txBody>
          <a:bodyPr>
            <a:normAutofit fontScale="90000"/>
          </a:bodyPr>
          <a:lstStyle/>
          <a:p>
            <a:pPr algn="ctr"/>
            <a:r>
              <a:rPr lang="en-US" b="1" dirty="0">
                <a:latin typeface="Arial" panose="020B0604020202020204" pitchFamily="34" charset="0"/>
                <a:cs typeface="Arial" panose="020B0604020202020204" pitchFamily="34" charset="0"/>
              </a:rPr>
              <a:t>4. On Main Screen Inside </a:t>
            </a:r>
            <a:r>
              <a:rPr lang="en-US" b="1" dirty="0" err="1">
                <a:latin typeface="Arial" panose="020B0604020202020204" pitchFamily="34" charset="0"/>
                <a:cs typeface="Arial" panose="020B0604020202020204" pitchFamily="34" charset="0"/>
              </a:rPr>
              <a:t>eNIFRIS</a:t>
            </a:r>
            <a:r>
              <a:rPr lang="en-US" b="1" dirty="0">
                <a:latin typeface="Arial" panose="020B0604020202020204" pitchFamily="34" charset="0"/>
                <a:cs typeface="Arial" panose="020B0604020202020204" pitchFamily="34" charset="0"/>
              </a:rPr>
              <a: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Select “Import Incidents”</a:t>
            </a:r>
          </a:p>
        </p:txBody>
      </p:sp>
      <p:pic>
        <p:nvPicPr>
          <p:cNvPr id="7" name="Content Placeholder 4" descr="Graphical user interface, text&#10;&#10;Description automatically generated">
            <a:extLst>
              <a:ext uri="{FF2B5EF4-FFF2-40B4-BE49-F238E27FC236}">
                <a16:creationId xmlns:a16="http://schemas.microsoft.com/office/drawing/2014/main" id="{88E4FDA3-0331-426F-B8CE-D51BEED55D5D}"/>
              </a:ext>
            </a:extLst>
          </p:cNvPr>
          <p:cNvPicPr>
            <a:picLocks noChangeAspect="1"/>
          </p:cNvPicPr>
          <p:nvPr/>
        </p:nvPicPr>
        <p:blipFill rotWithShape="1">
          <a:blip r:embed="rId2">
            <a:extLst>
              <a:ext uri="{28A0092B-C50C-407E-A947-70E740481C1C}">
                <a14:useLocalDpi xmlns:a14="http://schemas.microsoft.com/office/drawing/2010/main" val="0"/>
              </a:ext>
            </a:extLst>
          </a:blip>
          <a:srcRect b="11677"/>
          <a:stretch/>
        </p:blipFill>
        <p:spPr>
          <a:xfrm>
            <a:off x="2970212" y="1634434"/>
            <a:ext cx="7163222" cy="4808332"/>
          </a:xfrm>
          <a:prstGeom prst="rect">
            <a:avLst/>
          </a:prstGeom>
          <a:effectLst/>
        </p:spPr>
      </p:pic>
      <p:cxnSp>
        <p:nvCxnSpPr>
          <p:cNvPr id="11" name="Straight Arrow Connector 10">
            <a:extLst>
              <a:ext uri="{FF2B5EF4-FFF2-40B4-BE49-F238E27FC236}">
                <a16:creationId xmlns:a16="http://schemas.microsoft.com/office/drawing/2014/main" id="{E1BD3B4A-AE26-4C61-93B5-2A0DD3B664D2}"/>
              </a:ext>
            </a:extLst>
          </p:cNvPr>
          <p:cNvCxnSpPr/>
          <p:nvPr/>
        </p:nvCxnSpPr>
        <p:spPr>
          <a:xfrm flipH="1">
            <a:off x="4418012" y="1066800"/>
            <a:ext cx="1828802" cy="51054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381000"/>
            <a:ext cx="10134600" cy="762000"/>
          </a:xfrm>
        </p:spPr>
        <p:txBody>
          <a:bodyPr>
            <a:normAutofit/>
          </a:bodyPr>
          <a:lstStyle/>
          <a:p>
            <a:pPr algn="ctr"/>
            <a:r>
              <a:rPr lang="en-US" b="1" dirty="0"/>
              <a:t>6. Prompt Page (Inputting Files to Upload)</a:t>
            </a:r>
          </a:p>
        </p:txBody>
      </p:sp>
      <p:sp>
        <p:nvSpPr>
          <p:cNvPr id="4" name="Content Placeholder 3"/>
          <p:cNvSpPr>
            <a:spLocks noGrp="1"/>
          </p:cNvSpPr>
          <p:nvPr>
            <p:ph sz="half" idx="2"/>
          </p:nvPr>
        </p:nvSpPr>
        <p:spPr>
          <a:xfrm>
            <a:off x="1431718" y="1862931"/>
            <a:ext cx="4416552" cy="4267200"/>
          </a:xfrm>
        </p:spPr>
        <p:txBody>
          <a:bodyPr>
            <a:normAutofit/>
          </a:bodyPr>
          <a:lstStyle/>
          <a:p>
            <a:pPr marL="342900" indent="-342900">
              <a:buAutoNum type="arabicPeriod"/>
            </a:pPr>
            <a:r>
              <a:rPr lang="en-US" dirty="0"/>
              <a:t>It is very important that you have the correct email listed in this section, as you will receive all notifications through the inputted email. </a:t>
            </a:r>
          </a:p>
          <a:p>
            <a:pPr marL="342900" indent="-342900">
              <a:buAutoNum type="arabicPeriod"/>
            </a:pPr>
            <a:r>
              <a:rPr lang="en-US" dirty="0"/>
              <a:t>Accept “Invalid Incidents” and “Overwrite Existing Incidents” (</a:t>
            </a:r>
            <a:r>
              <a:rPr lang="en-US" i="1" dirty="0"/>
              <a:t>always choose yes for these options)</a:t>
            </a:r>
          </a:p>
          <a:p>
            <a:pPr marL="342900" indent="-342900">
              <a:buAutoNum type="arabicPeriod"/>
            </a:pPr>
            <a:r>
              <a:rPr lang="en-US" dirty="0"/>
              <a:t>Choose File- Can upload 3 text files at a time or up to 10 files within a zip file at a time.</a:t>
            </a:r>
          </a:p>
          <a:p>
            <a:pPr marL="342900" indent="-342900">
              <a:buAutoNum type="arabicPeriod"/>
            </a:pPr>
            <a:r>
              <a:rPr lang="en-US" dirty="0"/>
              <a:t>Once uploaded, choose “Import Files.”</a:t>
            </a:r>
          </a:p>
          <a:p>
            <a:endParaRPr lang="en-US" dirty="0"/>
          </a:p>
        </p:txBody>
      </p:sp>
      <p:sp>
        <p:nvSpPr>
          <p:cNvPr id="6" name="Content Placeholder 5"/>
          <p:cNvSpPr>
            <a:spLocks noGrp="1"/>
          </p:cNvSpPr>
          <p:nvPr>
            <p:ph sz="quarter" idx="4"/>
          </p:nvPr>
        </p:nvSpPr>
        <p:spPr/>
        <p:txBody>
          <a:bodyPr>
            <a:normAutofit/>
          </a:bodyPr>
          <a:lstStyle/>
          <a:p>
            <a:endParaRPr lang="en-US" dirty="0"/>
          </a:p>
        </p:txBody>
      </p:sp>
      <p:pic>
        <p:nvPicPr>
          <p:cNvPr id="7" name="Content Placeholder 4" descr="Graphical user interface, text, application, email&#10;&#10;Description automatically generated">
            <a:extLst>
              <a:ext uri="{FF2B5EF4-FFF2-40B4-BE49-F238E27FC236}">
                <a16:creationId xmlns:a16="http://schemas.microsoft.com/office/drawing/2014/main" id="{88323F67-5015-4F63-B101-E74CD63D1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860" y="1820862"/>
            <a:ext cx="5763985" cy="4351338"/>
          </a:xfrm>
          <a:prstGeom prst="rect">
            <a:avLst/>
          </a:prstGeom>
        </p:spPr>
      </p:pic>
      <p:cxnSp>
        <p:nvCxnSpPr>
          <p:cNvPr id="9" name="Straight Arrow Connector 8">
            <a:extLst>
              <a:ext uri="{FF2B5EF4-FFF2-40B4-BE49-F238E27FC236}">
                <a16:creationId xmlns:a16="http://schemas.microsoft.com/office/drawing/2014/main" id="{37B7F964-4D4D-40F3-B654-E35FCEDED72B}"/>
              </a:ext>
            </a:extLst>
          </p:cNvPr>
          <p:cNvCxnSpPr>
            <a:cxnSpLocks/>
          </p:cNvCxnSpPr>
          <p:nvPr/>
        </p:nvCxnSpPr>
        <p:spPr>
          <a:xfrm>
            <a:off x="5713412" y="2590800"/>
            <a:ext cx="1600200" cy="838200"/>
          </a:xfrm>
          <a:prstGeom prst="straightConnector1">
            <a:avLst/>
          </a:prstGeom>
          <a:ln w="762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10" name="Straight Arrow Connector 9">
            <a:extLst>
              <a:ext uri="{FF2B5EF4-FFF2-40B4-BE49-F238E27FC236}">
                <a16:creationId xmlns:a16="http://schemas.microsoft.com/office/drawing/2014/main" id="{E3F2DBC3-079C-4358-B343-88F35E48ED00}"/>
              </a:ext>
            </a:extLst>
          </p:cNvPr>
          <p:cNvCxnSpPr>
            <a:cxnSpLocks/>
          </p:cNvCxnSpPr>
          <p:nvPr/>
        </p:nvCxnSpPr>
        <p:spPr>
          <a:xfrm>
            <a:off x="5848270" y="3590132"/>
            <a:ext cx="931942" cy="296068"/>
          </a:xfrm>
          <a:prstGeom prst="straightConnector1">
            <a:avLst/>
          </a:prstGeom>
          <a:ln w="762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13" name="Left Brace 12">
            <a:extLst>
              <a:ext uri="{FF2B5EF4-FFF2-40B4-BE49-F238E27FC236}">
                <a16:creationId xmlns:a16="http://schemas.microsoft.com/office/drawing/2014/main" id="{84785078-AF6E-41D7-9699-70249E863E6A}"/>
              </a:ext>
            </a:extLst>
          </p:cNvPr>
          <p:cNvSpPr/>
          <p:nvPr/>
        </p:nvSpPr>
        <p:spPr>
          <a:xfrm>
            <a:off x="6856412" y="3657600"/>
            <a:ext cx="152400" cy="465138"/>
          </a:xfrm>
          <a:prstGeom prst="leftBrace">
            <a:avLst/>
          </a:prstGeom>
          <a:ln w="28575">
            <a:solidFill>
              <a:schemeClr val="tx1"/>
            </a:solidFil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77243D7-3EB0-44C8-ABE6-4415A7CA242B}"/>
              </a:ext>
            </a:extLst>
          </p:cNvPr>
          <p:cNvCxnSpPr>
            <a:cxnSpLocks/>
          </p:cNvCxnSpPr>
          <p:nvPr/>
        </p:nvCxnSpPr>
        <p:spPr>
          <a:xfrm flipV="1">
            <a:off x="5713412" y="4427537"/>
            <a:ext cx="1711452" cy="63899"/>
          </a:xfrm>
          <a:prstGeom prst="straightConnector1">
            <a:avLst/>
          </a:prstGeom>
          <a:ln w="762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19" name="Left Brace 18">
            <a:extLst>
              <a:ext uri="{FF2B5EF4-FFF2-40B4-BE49-F238E27FC236}">
                <a16:creationId xmlns:a16="http://schemas.microsoft.com/office/drawing/2014/main" id="{FE8579FE-B8C0-4957-8A3E-937ECBE8B98B}"/>
              </a:ext>
            </a:extLst>
          </p:cNvPr>
          <p:cNvSpPr/>
          <p:nvPr/>
        </p:nvSpPr>
        <p:spPr>
          <a:xfrm>
            <a:off x="7424864" y="4122738"/>
            <a:ext cx="123443" cy="677862"/>
          </a:xfrm>
          <a:prstGeom prst="leftBrace">
            <a:avLst/>
          </a:prstGeom>
          <a:ln w="28575">
            <a:solidFill>
              <a:schemeClr val="tx1"/>
            </a:solidFil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AB700EB0-5856-4AB1-BE79-2C5353C673D7}"/>
              </a:ext>
            </a:extLst>
          </p:cNvPr>
          <p:cNvCxnSpPr>
            <a:cxnSpLocks/>
          </p:cNvCxnSpPr>
          <p:nvPr/>
        </p:nvCxnSpPr>
        <p:spPr>
          <a:xfrm flipV="1">
            <a:off x="5582579" y="5071272"/>
            <a:ext cx="1965728" cy="110328"/>
          </a:xfrm>
          <a:prstGeom prst="straightConnector1">
            <a:avLst/>
          </a:prstGeom>
          <a:ln w="76200">
            <a:solidFill>
              <a:schemeClr val="tx1"/>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10058398" cy="1020762"/>
          </a:xfrm>
        </p:spPr>
        <p:txBody>
          <a:bodyPr>
            <a:normAutofit fontScale="90000"/>
          </a:bodyPr>
          <a:lstStyle/>
          <a:p>
            <a:pPr algn="ctr"/>
            <a:r>
              <a:rPr lang="en-US" b="1" dirty="0"/>
              <a:t>7. Screen That Appears After All Files Have Been Inputted Into the System</a:t>
            </a:r>
            <a:endParaRPr lang="en-US" dirty="0"/>
          </a:p>
        </p:txBody>
      </p:sp>
      <p:sp>
        <p:nvSpPr>
          <p:cNvPr id="4" name="TextBox 3">
            <a:extLst>
              <a:ext uri="{FF2B5EF4-FFF2-40B4-BE49-F238E27FC236}">
                <a16:creationId xmlns:a16="http://schemas.microsoft.com/office/drawing/2014/main" id="{64B3D629-75DE-46BA-8136-06B2C2886279}"/>
              </a:ext>
            </a:extLst>
          </p:cNvPr>
          <p:cNvSpPr txBox="1"/>
          <p:nvPr/>
        </p:nvSpPr>
        <p:spPr>
          <a:xfrm>
            <a:off x="2055812" y="1676400"/>
            <a:ext cx="9144000" cy="757130"/>
          </a:xfrm>
          <a:prstGeom prst="rect">
            <a:avLst/>
          </a:prstGeom>
          <a:noFill/>
        </p:spPr>
        <p:txBody>
          <a:bodyPr wrap="square" rtlCol="0">
            <a:spAutoFit/>
          </a:bodyPr>
          <a:lstStyle/>
          <a:p>
            <a:pPr algn="ctr">
              <a:lnSpc>
                <a:spcPct val="90000"/>
              </a:lnSpc>
            </a:pPr>
            <a:r>
              <a:rPr lang="en-US" sz="2400" i="1" dirty="0"/>
              <a:t>Submitting a job just means it is in the queue waiting to process. You will receive a confirmation email once the process is complete.</a:t>
            </a:r>
          </a:p>
        </p:txBody>
      </p:sp>
      <p:pic>
        <p:nvPicPr>
          <p:cNvPr id="6" name="Content Placeholder 4" descr="Graphical user interface, text, application, email&#10;&#10;Description automatically generated">
            <a:extLst>
              <a:ext uri="{FF2B5EF4-FFF2-40B4-BE49-F238E27FC236}">
                <a16:creationId xmlns:a16="http://schemas.microsoft.com/office/drawing/2014/main" id="{0679084C-5F08-4198-A178-AB26275F3628}"/>
              </a:ext>
            </a:extLst>
          </p:cNvPr>
          <p:cNvPicPr>
            <a:picLocks noChangeAspect="1"/>
          </p:cNvPicPr>
          <p:nvPr/>
        </p:nvPicPr>
        <p:blipFill rotWithShape="1">
          <a:blip r:embed="rId2">
            <a:extLst>
              <a:ext uri="{28A0092B-C50C-407E-A947-70E740481C1C}">
                <a14:useLocalDpi xmlns:a14="http://schemas.microsoft.com/office/drawing/2010/main" val="0"/>
              </a:ext>
            </a:extLst>
          </a:blip>
          <a:srcRect b="12578"/>
          <a:stretch/>
        </p:blipFill>
        <p:spPr>
          <a:xfrm>
            <a:off x="2008305" y="2817070"/>
            <a:ext cx="9104699" cy="3024814"/>
          </a:xfrm>
          <a:prstGeom prst="rect">
            <a:avLst/>
          </a:prstGeom>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10058398" cy="1020762"/>
          </a:xfrm>
        </p:spPr>
        <p:txBody>
          <a:bodyPr>
            <a:normAutofit fontScale="90000"/>
          </a:bodyPr>
          <a:lstStyle/>
          <a:p>
            <a:pPr algn="ctr"/>
            <a:r>
              <a:rPr lang="en-US" b="1" dirty="0">
                <a:latin typeface="Arial" panose="020B0604020202020204" pitchFamily="34" charset="0"/>
                <a:cs typeface="Arial" panose="020B0604020202020204" pitchFamily="34" charset="0"/>
              </a:rPr>
              <a:t>8. Email Will be Received Once Uploaded. This Email Will Advise if There Were Errors.</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B3D629-75DE-46BA-8136-06B2C2886279}"/>
              </a:ext>
            </a:extLst>
          </p:cNvPr>
          <p:cNvSpPr txBox="1"/>
          <p:nvPr/>
        </p:nvSpPr>
        <p:spPr>
          <a:xfrm>
            <a:off x="2055812" y="1676400"/>
            <a:ext cx="9144000" cy="424732"/>
          </a:xfrm>
          <a:prstGeom prst="rect">
            <a:avLst/>
          </a:prstGeom>
          <a:noFill/>
        </p:spPr>
        <p:txBody>
          <a:bodyPr wrap="square" rtlCol="0">
            <a:spAutoFit/>
          </a:bodyPr>
          <a:lstStyle/>
          <a:p>
            <a:pPr algn="ctr">
              <a:lnSpc>
                <a:spcPct val="90000"/>
              </a:lnSpc>
            </a:pPr>
            <a:r>
              <a:rPr lang="en-US" sz="2400" i="1" dirty="0"/>
              <a:t>To view errors click link listed in email.</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E0A54772-2B30-44FB-9A4B-D1ED1A6AF010}"/>
              </a:ext>
            </a:extLst>
          </p:cNvPr>
          <p:cNvPicPr>
            <a:picLocks noChangeAspect="1"/>
          </p:cNvPicPr>
          <p:nvPr/>
        </p:nvPicPr>
        <p:blipFill rotWithShape="1">
          <a:blip r:embed="rId2">
            <a:extLst>
              <a:ext uri="{28A0092B-C50C-407E-A947-70E740481C1C}">
                <a14:useLocalDpi xmlns:a14="http://schemas.microsoft.com/office/drawing/2010/main" val="0"/>
              </a:ext>
            </a:extLst>
          </a:blip>
          <a:srcRect r="16791" b="-1"/>
          <a:stretch/>
        </p:blipFill>
        <p:spPr>
          <a:xfrm>
            <a:off x="2741612" y="2209800"/>
            <a:ext cx="7467600" cy="3801441"/>
          </a:xfrm>
          <a:prstGeom prst="rect">
            <a:avLst/>
          </a:prstGeom>
        </p:spPr>
      </p:pic>
      <p:cxnSp>
        <p:nvCxnSpPr>
          <p:cNvPr id="7" name="Straight Arrow Connector 6">
            <a:extLst>
              <a:ext uri="{FF2B5EF4-FFF2-40B4-BE49-F238E27FC236}">
                <a16:creationId xmlns:a16="http://schemas.microsoft.com/office/drawing/2014/main" id="{42FF44E3-DFCC-4C19-A198-555A9E2D92BE}"/>
              </a:ext>
            </a:extLst>
          </p:cNvPr>
          <p:cNvCxnSpPr/>
          <p:nvPr/>
        </p:nvCxnSpPr>
        <p:spPr>
          <a:xfrm flipH="1">
            <a:off x="8151812" y="2057400"/>
            <a:ext cx="152400" cy="3048000"/>
          </a:xfrm>
          <a:prstGeom prst="straightConnector1">
            <a:avLst/>
          </a:prstGeom>
          <a:ln w="762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68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10058398" cy="1020762"/>
          </a:xfrm>
        </p:spPr>
        <p:txBody>
          <a:bodyPr>
            <a:normAutofit fontScale="90000"/>
          </a:bodyPr>
          <a:lstStyle/>
          <a:p>
            <a:pPr algn="ctr"/>
            <a:r>
              <a:rPr lang="en-US" b="1" dirty="0">
                <a:latin typeface="Arial" panose="020B0604020202020204" pitchFamily="34" charset="0"/>
                <a:cs typeface="Arial" panose="020B0604020202020204" pitchFamily="34" charset="0"/>
              </a:rPr>
              <a:t>9. After Selecting the Link, a Box Will Appear in the Bottom of Your Screen. Click “Save.”</a:t>
            </a:r>
            <a:endParaRPr lang="en-US" dirty="0">
              <a:latin typeface="Arial" panose="020B0604020202020204" pitchFamily="34" charset="0"/>
              <a:cs typeface="Arial" panose="020B0604020202020204" pitchFamily="34" charset="0"/>
            </a:endParaRPr>
          </a:p>
        </p:txBody>
      </p:sp>
      <p:pic>
        <p:nvPicPr>
          <p:cNvPr id="8" name="Content Placeholder 4">
            <a:extLst>
              <a:ext uri="{FF2B5EF4-FFF2-40B4-BE49-F238E27FC236}">
                <a16:creationId xmlns:a16="http://schemas.microsoft.com/office/drawing/2014/main" id="{495B00A0-6B7C-4792-92B4-850CCDD73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38" y="2057400"/>
            <a:ext cx="10478297" cy="2513572"/>
          </a:xfrm>
          <a:prstGeom prst="rect">
            <a:avLst/>
          </a:prstGeom>
        </p:spPr>
      </p:pic>
      <p:cxnSp>
        <p:nvCxnSpPr>
          <p:cNvPr id="10" name="Straight Arrow Connector 9">
            <a:extLst>
              <a:ext uri="{FF2B5EF4-FFF2-40B4-BE49-F238E27FC236}">
                <a16:creationId xmlns:a16="http://schemas.microsoft.com/office/drawing/2014/main" id="{8DEB3CFF-1325-48CE-993D-7BA51DE4D489}"/>
              </a:ext>
            </a:extLst>
          </p:cNvPr>
          <p:cNvCxnSpPr/>
          <p:nvPr/>
        </p:nvCxnSpPr>
        <p:spPr>
          <a:xfrm flipH="1">
            <a:off x="9523412" y="1295400"/>
            <a:ext cx="762000" cy="2590800"/>
          </a:xfrm>
          <a:prstGeom prst="straightConnector1">
            <a:avLst/>
          </a:prstGeom>
          <a:ln w="762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3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2511</TotalTime>
  <Words>724</Words>
  <Application>Microsoft Office PowerPoint</Application>
  <PresentationFormat>Custom</PresentationFormat>
  <Paragraphs>84</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Corbel</vt:lpstr>
      <vt:lpstr>Parallax</vt:lpstr>
      <vt:lpstr>PowerPoint Presentation</vt:lpstr>
      <vt:lpstr>1. NFRIS Import File</vt:lpstr>
      <vt:lpstr>2. Login to eNFRIS</vt:lpstr>
      <vt:lpstr>3.View of Profile inside eNFRIS</vt:lpstr>
      <vt:lpstr>4. On Main Screen Inside eNIFRIS,  Select “Import Incidents”</vt:lpstr>
      <vt:lpstr>6. Prompt Page (Inputting Files to Upload)</vt:lpstr>
      <vt:lpstr>7. Screen That Appears After All Files Have Been Inputted Into the System</vt:lpstr>
      <vt:lpstr>8. Email Will be Received Once Uploaded. This Email Will Advise if There Were Errors.</vt:lpstr>
      <vt:lpstr>9. After Selecting the Link, a Box Will Appear in the Bottom of Your Screen. Click “Save.”</vt:lpstr>
      <vt:lpstr>10. Types of Files That Will be  Received in the Email</vt:lpstr>
      <vt:lpstr>10..LOG is the Most Important File  to Review</vt:lpstr>
      <vt:lpstr>11. How to Make the .ERR File Easier to Read</vt:lpstr>
      <vt:lpstr>11. How to Make the .ERR File Easier to Read (Continued)</vt:lpstr>
      <vt:lpstr>More information will be coming soon. For Questions please call: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Ghorley, Amanda</dc:creator>
  <cp:lastModifiedBy>Jones, Amanda</cp:lastModifiedBy>
  <cp:revision>35</cp:revision>
  <dcterms:created xsi:type="dcterms:W3CDTF">2020-10-19T20:57:56Z</dcterms:created>
  <dcterms:modified xsi:type="dcterms:W3CDTF">2023-05-23T15:40:31Z</dcterms:modified>
</cp:coreProperties>
</file>