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Barlow" panose="00000500000000000000" pitchFamily="2" charset="0"/>
      <p:regular r:id="rId33"/>
    </p:embeddedFont>
    <p:embeddedFont>
      <p:font typeface="Barlow Bold" panose="020B0604020202020204" charset="0"/>
      <p:regular r:id="rId34"/>
    </p:embeddedFont>
    <p:embeddedFont>
      <p:font typeface="Barlow Heavy" panose="020B0604020202020204" charset="0"/>
      <p:regular r:id="rId35"/>
    </p:embeddedFont>
    <p:embeddedFont>
      <p:font typeface="Barlow Semi-Bold" panose="020B0604020202020204" charset="0"/>
      <p:regular r:id="rId36"/>
    </p:embeddedFont>
    <p:embeddedFont>
      <p:font typeface="Barlow Ultra-Bold" panose="020B0604020202020204" charset="0"/>
      <p:regular r:id="rId37"/>
    </p:embeddedFont>
    <p:embeddedFont>
      <p:font typeface="Canva Sans" panose="020B0604020202020204" charset="0"/>
      <p:regular r:id="rId38"/>
    </p:embeddedFont>
    <p:embeddedFont>
      <p:font typeface="Canva Sans Bold" panose="020B0604020202020204" charset="0"/>
      <p:regular r:id="rId39"/>
    </p:embeddedFont>
    <p:embeddedFont>
      <p:font typeface="Cooper Hewitt" panose="020B0604020202020204" charset="0"/>
      <p:regular r:id="rId40"/>
    </p:embeddedFont>
    <p:embeddedFont>
      <p:font typeface="Cooper Hewitt Bold" panose="020B0604020202020204" charset="0"/>
      <p:regular r:id="rId41"/>
    </p:embeddedFont>
    <p:embeddedFont>
      <p:font typeface="Poppins" panose="00000500000000000000" pitchFamily="2" charset="0"/>
      <p:regular r:id="rId42"/>
    </p:embeddedFont>
    <p:embeddedFont>
      <p:font typeface="Poppins Bold" panose="00000800000000000000" charset="0"/>
      <p:regular r:id="rId43"/>
    </p:embeddedFont>
    <p:embeddedFont>
      <p:font typeface="Poppins Medium" panose="00000600000000000000" pitchFamily="2" charset="0"/>
      <p:regular r:id="rId44"/>
    </p:embeddedFont>
    <p:embeddedFont>
      <p:font typeface="Roboto" panose="02000000000000000000" pitchFamily="2" charset="0"/>
      <p:regular r:id="rId45"/>
    </p:embeddedFont>
    <p:embeddedFont>
      <p:font typeface="Roboto Bold" panose="02000000000000000000"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2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6.pn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9.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333" b="-7333"/>
            </a:stretch>
          </a:blipFill>
        </p:spPr>
        <p:txBody>
          <a:bodyPr/>
          <a:lstStyle/>
          <a:p>
            <a:endParaRPr lang="en-US"/>
          </a:p>
        </p:txBody>
      </p:sp>
      <p:grpSp>
        <p:nvGrpSpPr>
          <p:cNvPr id="3" name="Group 3"/>
          <p:cNvGrpSpPr/>
          <p:nvPr/>
        </p:nvGrpSpPr>
        <p:grpSpPr>
          <a:xfrm rot="4288751">
            <a:off x="5974197" y="2639091"/>
            <a:ext cx="9351839" cy="2039065"/>
            <a:chOff x="0" y="0"/>
            <a:chExt cx="2795831" cy="609600"/>
          </a:xfrm>
        </p:grpSpPr>
        <p:sp>
          <p:nvSpPr>
            <p:cNvPr id="4" name="Freeform 4"/>
            <p:cNvSpPr/>
            <p:nvPr/>
          </p:nvSpPr>
          <p:spPr>
            <a:xfrm>
              <a:off x="0" y="0"/>
              <a:ext cx="2795831" cy="609600"/>
            </a:xfrm>
            <a:custGeom>
              <a:avLst/>
              <a:gdLst/>
              <a:ahLst/>
              <a:cxnLst/>
              <a:rect l="l" t="t" r="r" b="b"/>
              <a:pathLst>
                <a:path w="2795831" h="609600">
                  <a:moveTo>
                    <a:pt x="203200" y="0"/>
                  </a:moveTo>
                  <a:lnTo>
                    <a:pt x="2592631" y="0"/>
                  </a:lnTo>
                  <a:lnTo>
                    <a:pt x="2795831" y="609600"/>
                  </a:lnTo>
                  <a:lnTo>
                    <a:pt x="0" y="609600"/>
                  </a:lnTo>
                  <a:lnTo>
                    <a:pt x="203200" y="0"/>
                  </a:lnTo>
                  <a:close/>
                </a:path>
              </a:pathLst>
            </a:custGeom>
            <a:solidFill>
              <a:srgbClr val="FFFFFF">
                <a:alpha val="47843"/>
              </a:srgbClr>
            </a:solidFill>
          </p:spPr>
          <p:txBody>
            <a:bodyPr/>
            <a:lstStyle/>
            <a:p>
              <a:endParaRPr lang="en-US"/>
            </a:p>
          </p:txBody>
        </p:sp>
        <p:sp>
          <p:nvSpPr>
            <p:cNvPr id="5" name="TextBox 5"/>
            <p:cNvSpPr txBox="1"/>
            <p:nvPr/>
          </p:nvSpPr>
          <p:spPr>
            <a:xfrm>
              <a:off x="127000" y="-38100"/>
              <a:ext cx="2541831"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375939" y="-417465"/>
            <a:ext cx="18049165" cy="13536873"/>
            <a:chOff x="0" y="0"/>
            <a:chExt cx="812800" cy="609600"/>
          </a:xfrm>
        </p:grpSpPr>
        <p:sp>
          <p:nvSpPr>
            <p:cNvPr id="7" name="Freeform 7"/>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solidFill>
              <a:srgbClr val="FFFFFF"/>
            </a:solidFill>
          </p:spPr>
          <p:txBody>
            <a:bodyPr/>
            <a:lstStyle/>
            <a:p>
              <a:endParaRPr lang="en-US"/>
            </a:p>
          </p:txBody>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4288751">
            <a:off x="5848700" y="2569506"/>
            <a:ext cx="8519102" cy="1857496"/>
            <a:chOff x="0" y="0"/>
            <a:chExt cx="2795831" cy="609600"/>
          </a:xfrm>
        </p:grpSpPr>
        <p:sp>
          <p:nvSpPr>
            <p:cNvPr id="10" name="Freeform 10"/>
            <p:cNvSpPr/>
            <p:nvPr/>
          </p:nvSpPr>
          <p:spPr>
            <a:xfrm>
              <a:off x="0" y="0"/>
              <a:ext cx="2795831" cy="609600"/>
            </a:xfrm>
            <a:custGeom>
              <a:avLst/>
              <a:gdLst/>
              <a:ahLst/>
              <a:cxnLst/>
              <a:rect l="l" t="t" r="r" b="b"/>
              <a:pathLst>
                <a:path w="2795831" h="609600">
                  <a:moveTo>
                    <a:pt x="203200" y="0"/>
                  </a:moveTo>
                  <a:lnTo>
                    <a:pt x="2592631" y="0"/>
                  </a:lnTo>
                  <a:lnTo>
                    <a:pt x="2795831" y="609600"/>
                  </a:lnTo>
                  <a:lnTo>
                    <a:pt x="0" y="609600"/>
                  </a:lnTo>
                  <a:lnTo>
                    <a:pt x="203200" y="0"/>
                  </a:lnTo>
                  <a:close/>
                </a:path>
              </a:pathLst>
            </a:custGeom>
            <a:solidFill>
              <a:srgbClr val="487BA2"/>
            </a:solidFill>
          </p:spPr>
          <p:txBody>
            <a:bodyPr/>
            <a:lstStyle/>
            <a:p>
              <a:endParaRPr lang="en-US"/>
            </a:p>
          </p:txBody>
        </p:sp>
        <p:sp>
          <p:nvSpPr>
            <p:cNvPr id="11" name="TextBox 11"/>
            <p:cNvSpPr txBox="1"/>
            <p:nvPr/>
          </p:nvSpPr>
          <p:spPr>
            <a:xfrm>
              <a:off x="127000" y="-38100"/>
              <a:ext cx="2541831"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569794">
            <a:off x="5001559" y="8934193"/>
            <a:ext cx="8519102" cy="1857496"/>
            <a:chOff x="0" y="0"/>
            <a:chExt cx="2795831" cy="609600"/>
          </a:xfrm>
        </p:grpSpPr>
        <p:sp>
          <p:nvSpPr>
            <p:cNvPr id="13" name="Freeform 13"/>
            <p:cNvSpPr/>
            <p:nvPr/>
          </p:nvSpPr>
          <p:spPr>
            <a:xfrm>
              <a:off x="0" y="0"/>
              <a:ext cx="2795831" cy="609600"/>
            </a:xfrm>
            <a:custGeom>
              <a:avLst/>
              <a:gdLst/>
              <a:ahLst/>
              <a:cxnLst/>
              <a:rect l="l" t="t" r="r" b="b"/>
              <a:pathLst>
                <a:path w="2795831" h="609600">
                  <a:moveTo>
                    <a:pt x="203200" y="0"/>
                  </a:moveTo>
                  <a:lnTo>
                    <a:pt x="2592631" y="0"/>
                  </a:lnTo>
                  <a:lnTo>
                    <a:pt x="2795831" y="609600"/>
                  </a:lnTo>
                  <a:lnTo>
                    <a:pt x="0" y="609600"/>
                  </a:lnTo>
                  <a:lnTo>
                    <a:pt x="203200" y="0"/>
                  </a:lnTo>
                  <a:close/>
                </a:path>
              </a:pathLst>
            </a:custGeom>
            <a:solidFill>
              <a:srgbClr val="1B517B"/>
            </a:solidFill>
          </p:spPr>
          <p:txBody>
            <a:bodyPr/>
            <a:lstStyle/>
            <a:p>
              <a:endParaRPr lang="en-US"/>
            </a:p>
          </p:txBody>
        </p:sp>
        <p:sp>
          <p:nvSpPr>
            <p:cNvPr id="14" name="TextBox 14"/>
            <p:cNvSpPr txBox="1"/>
            <p:nvPr/>
          </p:nvSpPr>
          <p:spPr>
            <a:xfrm>
              <a:off x="127000" y="-38100"/>
              <a:ext cx="2541831"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028700" y="8482898"/>
            <a:ext cx="3933553" cy="916221"/>
            <a:chOff x="0" y="0"/>
            <a:chExt cx="1744770" cy="406400"/>
          </a:xfrm>
        </p:grpSpPr>
        <p:sp>
          <p:nvSpPr>
            <p:cNvPr id="16" name="Freeform 16"/>
            <p:cNvSpPr/>
            <p:nvPr/>
          </p:nvSpPr>
          <p:spPr>
            <a:xfrm>
              <a:off x="0" y="0"/>
              <a:ext cx="1744770" cy="406400"/>
            </a:xfrm>
            <a:custGeom>
              <a:avLst/>
              <a:gdLst/>
              <a:ahLst/>
              <a:cxnLst/>
              <a:rect l="l" t="t" r="r" b="b"/>
              <a:pathLst>
                <a:path w="1744770" h="406400">
                  <a:moveTo>
                    <a:pt x="1541570" y="0"/>
                  </a:moveTo>
                  <a:cubicBezTo>
                    <a:pt x="1653795" y="0"/>
                    <a:pt x="1744770" y="90976"/>
                    <a:pt x="1744770" y="203200"/>
                  </a:cubicBezTo>
                  <a:cubicBezTo>
                    <a:pt x="1744770" y="315424"/>
                    <a:pt x="1653795" y="406400"/>
                    <a:pt x="1541570" y="406400"/>
                  </a:cubicBezTo>
                  <a:lnTo>
                    <a:pt x="203200" y="406400"/>
                  </a:lnTo>
                  <a:cubicBezTo>
                    <a:pt x="90976" y="406400"/>
                    <a:pt x="0" y="315424"/>
                    <a:pt x="0" y="203200"/>
                  </a:cubicBezTo>
                  <a:cubicBezTo>
                    <a:pt x="0" y="90976"/>
                    <a:pt x="90976" y="0"/>
                    <a:pt x="203200" y="0"/>
                  </a:cubicBezTo>
                  <a:close/>
                </a:path>
              </a:pathLst>
            </a:custGeom>
            <a:solidFill>
              <a:srgbClr val="1B517B"/>
            </a:solidFill>
          </p:spPr>
          <p:txBody>
            <a:bodyPr/>
            <a:lstStyle/>
            <a:p>
              <a:endParaRPr lang="en-US"/>
            </a:p>
          </p:txBody>
        </p:sp>
        <p:sp>
          <p:nvSpPr>
            <p:cNvPr id="17" name="TextBox 17"/>
            <p:cNvSpPr txBox="1"/>
            <p:nvPr/>
          </p:nvSpPr>
          <p:spPr>
            <a:xfrm>
              <a:off x="0" y="-38100"/>
              <a:ext cx="1744770" cy="444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4149589" y="8638682"/>
            <a:ext cx="619618" cy="619618"/>
          </a:xfrm>
          <a:custGeom>
            <a:avLst/>
            <a:gdLst/>
            <a:ahLst/>
            <a:cxnLst/>
            <a:rect l="l" t="t" r="r" b="b"/>
            <a:pathLst>
              <a:path w="619618" h="619618">
                <a:moveTo>
                  <a:pt x="0" y="0"/>
                </a:moveTo>
                <a:lnTo>
                  <a:pt x="619618" y="0"/>
                </a:lnTo>
                <a:lnTo>
                  <a:pt x="619618" y="619618"/>
                </a:lnTo>
                <a:lnTo>
                  <a:pt x="0" y="6196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a:off x="465746" y="185349"/>
            <a:ext cx="6514051" cy="1612063"/>
          </a:xfrm>
          <a:custGeom>
            <a:avLst/>
            <a:gdLst/>
            <a:ahLst/>
            <a:cxnLst/>
            <a:rect l="l" t="t" r="r" b="b"/>
            <a:pathLst>
              <a:path w="6514051" h="1612063">
                <a:moveTo>
                  <a:pt x="0" y="0"/>
                </a:moveTo>
                <a:lnTo>
                  <a:pt x="6514051" y="0"/>
                </a:lnTo>
                <a:lnTo>
                  <a:pt x="6514051" y="1612063"/>
                </a:lnTo>
                <a:lnTo>
                  <a:pt x="0" y="1612063"/>
                </a:lnTo>
                <a:lnTo>
                  <a:pt x="0" y="0"/>
                </a:lnTo>
                <a:close/>
              </a:path>
            </a:pathLst>
          </a:custGeom>
          <a:blipFill>
            <a:blip r:embed="rId5"/>
            <a:stretch>
              <a:fillRect/>
            </a:stretch>
          </a:blipFill>
        </p:spPr>
        <p:txBody>
          <a:bodyPr/>
          <a:lstStyle/>
          <a:p>
            <a:endParaRPr lang="en-US"/>
          </a:p>
        </p:txBody>
      </p:sp>
      <p:sp>
        <p:nvSpPr>
          <p:cNvPr id="20" name="TextBox 20"/>
          <p:cNvSpPr txBox="1"/>
          <p:nvPr/>
        </p:nvSpPr>
        <p:spPr>
          <a:xfrm>
            <a:off x="465746" y="2217270"/>
            <a:ext cx="8795364" cy="1781241"/>
          </a:xfrm>
          <a:prstGeom prst="rect">
            <a:avLst/>
          </a:prstGeom>
        </p:spPr>
        <p:txBody>
          <a:bodyPr lIns="0" tIns="0" rIns="0" bIns="0" rtlCol="0" anchor="t">
            <a:spAutoFit/>
          </a:bodyPr>
          <a:lstStyle/>
          <a:p>
            <a:pPr algn="l">
              <a:lnSpc>
                <a:spcPts val="7045"/>
              </a:lnSpc>
            </a:pPr>
            <a:r>
              <a:rPr lang="en-US" sz="5871" b="1" spc="399">
                <a:solidFill>
                  <a:srgbClr val="487BA2"/>
                </a:solidFill>
                <a:latin typeface="Barlow Semi-Bold"/>
                <a:ea typeface="Barlow Semi-Bold"/>
                <a:cs typeface="Barlow Semi-Bold"/>
                <a:sym typeface="Barlow Semi-Bold"/>
              </a:rPr>
              <a:t>GEORGIA FIRE INCIDENT REPORTING</a:t>
            </a:r>
          </a:p>
        </p:txBody>
      </p:sp>
      <p:sp>
        <p:nvSpPr>
          <p:cNvPr id="21" name="TextBox 21"/>
          <p:cNvSpPr txBox="1"/>
          <p:nvPr/>
        </p:nvSpPr>
        <p:spPr>
          <a:xfrm>
            <a:off x="298703" y="3368039"/>
            <a:ext cx="7408815" cy="3181284"/>
          </a:xfrm>
          <a:prstGeom prst="rect">
            <a:avLst/>
          </a:prstGeom>
        </p:spPr>
        <p:txBody>
          <a:bodyPr lIns="0" tIns="0" rIns="0" bIns="0" rtlCol="0" anchor="t">
            <a:spAutoFit/>
          </a:bodyPr>
          <a:lstStyle/>
          <a:p>
            <a:pPr algn="l">
              <a:lnSpc>
                <a:spcPts val="25088"/>
              </a:lnSpc>
            </a:pPr>
            <a:r>
              <a:rPr lang="en-US" sz="20906" b="1">
                <a:solidFill>
                  <a:srgbClr val="1B517B"/>
                </a:solidFill>
                <a:latin typeface="Barlow Bold"/>
                <a:ea typeface="Barlow Bold"/>
                <a:cs typeface="Barlow Bold"/>
                <a:sym typeface="Barlow Bold"/>
              </a:rPr>
              <a:t>NERIS </a:t>
            </a:r>
          </a:p>
        </p:txBody>
      </p:sp>
      <p:sp>
        <p:nvSpPr>
          <p:cNvPr id="22" name="TextBox 22"/>
          <p:cNvSpPr txBox="1"/>
          <p:nvPr/>
        </p:nvSpPr>
        <p:spPr>
          <a:xfrm>
            <a:off x="569331" y="6969744"/>
            <a:ext cx="9280935" cy="542991"/>
          </a:xfrm>
          <a:prstGeom prst="rect">
            <a:avLst/>
          </a:prstGeom>
        </p:spPr>
        <p:txBody>
          <a:bodyPr lIns="0" tIns="0" rIns="0" bIns="0" rtlCol="0" anchor="t">
            <a:spAutoFit/>
          </a:bodyPr>
          <a:lstStyle/>
          <a:p>
            <a:pPr algn="l">
              <a:lnSpc>
                <a:spcPts val="4200"/>
              </a:lnSpc>
            </a:pPr>
            <a:r>
              <a:rPr lang="en-US" sz="3000">
                <a:solidFill>
                  <a:srgbClr val="000000"/>
                </a:solidFill>
                <a:latin typeface="Poppins"/>
                <a:ea typeface="Poppins"/>
                <a:cs typeface="Poppins"/>
                <a:sym typeface="Poppins"/>
              </a:rPr>
              <a:t>Gaining Insight into Upcoming NERIS Reporting</a:t>
            </a:r>
          </a:p>
        </p:txBody>
      </p:sp>
      <p:sp>
        <p:nvSpPr>
          <p:cNvPr id="23" name="TextBox 23"/>
          <p:cNvSpPr txBox="1"/>
          <p:nvPr/>
        </p:nvSpPr>
        <p:spPr>
          <a:xfrm>
            <a:off x="1228175" y="8672466"/>
            <a:ext cx="2921413" cy="495374"/>
          </a:xfrm>
          <a:prstGeom prst="rect">
            <a:avLst/>
          </a:prstGeom>
        </p:spPr>
        <p:txBody>
          <a:bodyPr lIns="0" tIns="0" rIns="0" bIns="0" rtlCol="0" anchor="t">
            <a:spAutoFit/>
          </a:bodyPr>
          <a:lstStyle/>
          <a:p>
            <a:pPr algn="ctr">
              <a:lnSpc>
                <a:spcPts val="3629"/>
              </a:lnSpc>
            </a:pPr>
            <a:r>
              <a:rPr lang="en-US" sz="3024" b="1">
                <a:solidFill>
                  <a:srgbClr val="FFFFFF"/>
                </a:solidFill>
                <a:latin typeface="Poppins Medium"/>
                <a:ea typeface="Poppins Medium"/>
                <a:cs typeface="Poppins Medium"/>
                <a:sym typeface="Poppins Medium"/>
              </a:rPr>
              <a:t>GET STARTED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73203" y="4662458"/>
            <a:ext cx="4595842" cy="459584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4" name="TextBox 4"/>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5" name="Group 5"/>
          <p:cNvGrpSpPr/>
          <p:nvPr/>
        </p:nvGrpSpPr>
        <p:grpSpPr>
          <a:xfrm>
            <a:off x="13565634" y="4854889"/>
            <a:ext cx="4210980" cy="421098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7" name="TextBox 7"/>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8" name="Group 8"/>
          <p:cNvGrpSpPr/>
          <p:nvPr/>
        </p:nvGrpSpPr>
        <p:grpSpPr>
          <a:xfrm>
            <a:off x="13725062" y="5014325"/>
            <a:ext cx="3892123" cy="3892107"/>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19807" r="-19807"/>
              </a:stretch>
            </a:blipFill>
          </p:spPr>
          <p:txBody>
            <a:bodyPr/>
            <a:lstStyle/>
            <a:p>
              <a:endParaRPr lang="en-US"/>
            </a:p>
          </p:txBody>
        </p:sp>
      </p:grpSp>
      <p:grpSp>
        <p:nvGrpSpPr>
          <p:cNvPr id="10" name="Group 10"/>
          <p:cNvGrpSpPr/>
          <p:nvPr/>
        </p:nvGrpSpPr>
        <p:grpSpPr>
          <a:xfrm>
            <a:off x="14895317" y="2118510"/>
            <a:ext cx="3182784" cy="318278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12" name="TextBox 12"/>
            <p:cNvSpPr txBox="1"/>
            <p:nvPr/>
          </p:nvSpPr>
          <p:spPr>
            <a:xfrm>
              <a:off x="76200" y="19050"/>
              <a:ext cx="660400" cy="717550"/>
            </a:xfrm>
            <a:prstGeom prst="rect">
              <a:avLst/>
            </a:prstGeom>
          </p:spPr>
          <p:txBody>
            <a:bodyPr lIns="20295" tIns="20295" rIns="20295" bIns="20295" rtlCol="0" anchor="ctr"/>
            <a:lstStyle/>
            <a:p>
              <a:pPr algn="ctr">
                <a:lnSpc>
                  <a:spcPts val="2660"/>
                </a:lnSpc>
              </a:pPr>
              <a:endParaRPr/>
            </a:p>
          </p:txBody>
        </p:sp>
      </p:grpSp>
      <p:grpSp>
        <p:nvGrpSpPr>
          <p:cNvPr id="13" name="Group 13"/>
          <p:cNvGrpSpPr/>
          <p:nvPr/>
        </p:nvGrpSpPr>
        <p:grpSpPr>
          <a:xfrm>
            <a:off x="15070496" y="2293689"/>
            <a:ext cx="2832426" cy="283242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5" name="TextBox 15"/>
            <p:cNvSpPr txBox="1"/>
            <p:nvPr/>
          </p:nvSpPr>
          <p:spPr>
            <a:xfrm>
              <a:off x="76200" y="19050"/>
              <a:ext cx="660400" cy="717550"/>
            </a:xfrm>
            <a:prstGeom prst="rect">
              <a:avLst/>
            </a:prstGeom>
          </p:spPr>
          <p:txBody>
            <a:bodyPr lIns="20295" tIns="20295" rIns="20295" bIns="20295" rtlCol="0" anchor="ctr"/>
            <a:lstStyle/>
            <a:p>
              <a:pPr algn="ctr">
                <a:lnSpc>
                  <a:spcPts val="2660"/>
                </a:lnSpc>
              </a:pPr>
              <a:endParaRPr/>
            </a:p>
          </p:txBody>
        </p:sp>
      </p:grpSp>
      <p:grpSp>
        <p:nvGrpSpPr>
          <p:cNvPr id="16" name="Group 16"/>
          <p:cNvGrpSpPr/>
          <p:nvPr/>
        </p:nvGrpSpPr>
        <p:grpSpPr>
          <a:xfrm>
            <a:off x="15231350" y="2454548"/>
            <a:ext cx="2510718" cy="2510708"/>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p:spPr>
          <p:txBody>
            <a:bodyPr/>
            <a:lstStyle/>
            <a:p>
              <a:endParaRPr lang="en-US"/>
            </a:p>
          </p:txBody>
        </p:sp>
      </p:grpSp>
      <p:grpSp>
        <p:nvGrpSpPr>
          <p:cNvPr id="18" name="Group 18"/>
          <p:cNvGrpSpPr/>
          <p:nvPr/>
        </p:nvGrpSpPr>
        <p:grpSpPr>
          <a:xfrm rot="5780901">
            <a:off x="11896173" y="-7932186"/>
            <a:ext cx="4063084" cy="13296336"/>
            <a:chOff x="0" y="0"/>
            <a:chExt cx="1070113" cy="3501916"/>
          </a:xfrm>
        </p:grpSpPr>
        <p:sp>
          <p:nvSpPr>
            <p:cNvPr id="19" name="Freeform 19"/>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487BA2"/>
            </a:solidFill>
          </p:spPr>
          <p:txBody>
            <a:bodyPr/>
            <a:lstStyle/>
            <a:p>
              <a:endParaRPr lang="en-US"/>
            </a:p>
          </p:txBody>
        </p:sp>
        <p:sp>
          <p:nvSpPr>
            <p:cNvPr id="20" name="TextBox 20"/>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3709994">
            <a:off x="15699365" y="-6388212"/>
            <a:ext cx="2573469" cy="12701748"/>
            <a:chOff x="0" y="0"/>
            <a:chExt cx="677786" cy="3345316"/>
          </a:xfrm>
        </p:grpSpPr>
        <p:sp>
          <p:nvSpPr>
            <p:cNvPr id="22" name="Freeform 22"/>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1B517B"/>
            </a:solidFill>
          </p:spPr>
          <p:txBody>
            <a:bodyPr/>
            <a:lstStyle/>
            <a:p>
              <a:endParaRPr lang="en-US"/>
            </a:p>
          </p:txBody>
        </p:sp>
        <p:sp>
          <p:nvSpPr>
            <p:cNvPr id="23" name="TextBox 23"/>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207059" y="5827042"/>
            <a:ext cx="1336858" cy="880655"/>
          </a:xfrm>
          <a:custGeom>
            <a:avLst/>
            <a:gdLst/>
            <a:ahLst/>
            <a:cxnLst/>
            <a:rect l="l" t="t" r="r" b="b"/>
            <a:pathLst>
              <a:path w="1336858" h="880655">
                <a:moveTo>
                  <a:pt x="0" y="0"/>
                </a:moveTo>
                <a:lnTo>
                  <a:pt x="1336858" y="0"/>
                </a:lnTo>
                <a:lnTo>
                  <a:pt x="1336858" y="880655"/>
                </a:lnTo>
                <a:lnTo>
                  <a:pt x="0" y="880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a:off x="1888437" y="5827042"/>
            <a:ext cx="1188845" cy="1003088"/>
          </a:xfrm>
          <a:custGeom>
            <a:avLst/>
            <a:gdLst/>
            <a:ahLst/>
            <a:cxnLst/>
            <a:rect l="l" t="t" r="r" b="b"/>
            <a:pathLst>
              <a:path w="1188845" h="1003088">
                <a:moveTo>
                  <a:pt x="0" y="0"/>
                </a:moveTo>
                <a:lnTo>
                  <a:pt x="1188845" y="0"/>
                </a:lnTo>
                <a:lnTo>
                  <a:pt x="1188845" y="1003088"/>
                </a:lnTo>
                <a:lnTo>
                  <a:pt x="0" y="10030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TextBox 26"/>
          <p:cNvSpPr txBox="1"/>
          <p:nvPr/>
        </p:nvSpPr>
        <p:spPr>
          <a:xfrm>
            <a:off x="1316693" y="322283"/>
            <a:ext cx="8149058"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NERIS INCIDENT TYPES</a:t>
            </a:r>
          </a:p>
        </p:txBody>
      </p:sp>
      <p:sp>
        <p:nvSpPr>
          <p:cNvPr id="27" name="TextBox 27"/>
          <p:cNvSpPr txBox="1"/>
          <p:nvPr/>
        </p:nvSpPr>
        <p:spPr>
          <a:xfrm>
            <a:off x="1317107" y="1460650"/>
            <a:ext cx="12862950" cy="1457457"/>
          </a:xfrm>
          <a:prstGeom prst="rect">
            <a:avLst/>
          </a:prstGeom>
        </p:spPr>
        <p:txBody>
          <a:bodyPr lIns="0" tIns="0" rIns="0" bIns="0" rtlCol="0" anchor="t">
            <a:spAutoFit/>
          </a:bodyPr>
          <a:lstStyle/>
          <a:p>
            <a:pPr algn="just">
              <a:lnSpc>
                <a:spcPts val="2879"/>
              </a:lnSpc>
            </a:pPr>
            <a:r>
              <a:rPr lang="en-US" sz="2400">
                <a:solidFill>
                  <a:srgbClr val="000000"/>
                </a:solidFill>
                <a:latin typeface="Barlow"/>
                <a:ea typeface="Barlow"/>
                <a:cs typeface="Barlow"/>
                <a:sym typeface="Barlow"/>
              </a:rPr>
              <a:t>NERIS Incident Type Codes are organized into broad categories and further split into more specific groups. Notably, Fire incidents are prioritized, with distinctions made between inside and outside occurrences. Similarly, Medical incidents hold equal significance, classified into Trauma and Illness.</a:t>
            </a:r>
          </a:p>
        </p:txBody>
      </p:sp>
      <p:sp>
        <p:nvSpPr>
          <p:cNvPr id="28" name="TextBox 28"/>
          <p:cNvSpPr txBox="1"/>
          <p:nvPr/>
        </p:nvSpPr>
        <p:spPr>
          <a:xfrm>
            <a:off x="1182924" y="3285289"/>
            <a:ext cx="11116181" cy="638142"/>
          </a:xfrm>
          <a:prstGeom prst="rect">
            <a:avLst/>
          </a:prstGeom>
        </p:spPr>
        <p:txBody>
          <a:bodyPr lIns="0" tIns="0" rIns="0" bIns="0" rtlCol="0" anchor="t">
            <a:spAutoFit/>
          </a:bodyPr>
          <a:lstStyle/>
          <a:p>
            <a:pPr algn="l">
              <a:lnSpc>
                <a:spcPts val="5040"/>
              </a:lnSpc>
            </a:pPr>
            <a:r>
              <a:rPr lang="en-US" sz="4200" b="1">
                <a:solidFill>
                  <a:srgbClr val="1B517B"/>
                </a:solidFill>
                <a:latin typeface="Barlow Ultra-Bold"/>
                <a:ea typeface="Barlow Ultra-Bold"/>
                <a:cs typeface="Barlow Ultra-Bold"/>
                <a:sym typeface="Barlow Ultra-Bold"/>
              </a:rPr>
              <a:t>UNDERSTANDING INCIDENT TYPES</a:t>
            </a:r>
          </a:p>
        </p:txBody>
      </p:sp>
      <p:sp>
        <p:nvSpPr>
          <p:cNvPr id="29" name="TextBox 29"/>
          <p:cNvSpPr txBox="1"/>
          <p:nvPr/>
        </p:nvSpPr>
        <p:spPr>
          <a:xfrm>
            <a:off x="1316693" y="4085356"/>
            <a:ext cx="12862950" cy="1095474"/>
          </a:xfrm>
          <a:prstGeom prst="rect">
            <a:avLst/>
          </a:prstGeom>
        </p:spPr>
        <p:txBody>
          <a:bodyPr lIns="0" tIns="0" rIns="0" bIns="0" rtlCol="0" anchor="t">
            <a:spAutoFit/>
          </a:bodyPr>
          <a:lstStyle/>
          <a:p>
            <a:pPr algn="just">
              <a:lnSpc>
                <a:spcPts val="2879"/>
              </a:lnSpc>
            </a:pPr>
            <a:r>
              <a:rPr lang="en-US" sz="2400">
                <a:solidFill>
                  <a:srgbClr val="000000"/>
                </a:solidFill>
                <a:latin typeface="Barlow"/>
                <a:ea typeface="Barlow"/>
                <a:cs typeface="Barlow"/>
                <a:sym typeface="Barlow"/>
              </a:rPr>
              <a:t>Incident Types begin with a Primary Type, which is then divided into Sub-Groups, ultimately leading to specific Incident Types.        </a:t>
            </a:r>
          </a:p>
          <a:p>
            <a:pPr algn="just">
              <a:lnSpc>
                <a:spcPts val="2879"/>
              </a:lnSpc>
            </a:pPr>
            <a:endParaRPr lang="en-US" sz="2400">
              <a:solidFill>
                <a:srgbClr val="000000"/>
              </a:solidFill>
              <a:latin typeface="Barlow"/>
              <a:ea typeface="Barlow"/>
              <a:cs typeface="Barlow"/>
              <a:sym typeface="Barlow"/>
            </a:endParaRPr>
          </a:p>
        </p:txBody>
      </p:sp>
      <p:sp>
        <p:nvSpPr>
          <p:cNvPr id="30" name="TextBox 30"/>
          <p:cNvSpPr txBox="1"/>
          <p:nvPr/>
        </p:nvSpPr>
        <p:spPr>
          <a:xfrm>
            <a:off x="1317107" y="5133975"/>
            <a:ext cx="12862950" cy="371508"/>
          </a:xfrm>
          <a:prstGeom prst="rect">
            <a:avLst/>
          </a:prstGeom>
        </p:spPr>
        <p:txBody>
          <a:bodyPr lIns="0" tIns="0" rIns="0" bIns="0" rtlCol="0" anchor="t">
            <a:spAutoFit/>
          </a:bodyPr>
          <a:lstStyle/>
          <a:p>
            <a:pPr algn="just">
              <a:lnSpc>
                <a:spcPts val="2879"/>
              </a:lnSpc>
            </a:pPr>
            <a:r>
              <a:rPr lang="en-US" sz="2400">
                <a:solidFill>
                  <a:srgbClr val="000000"/>
                </a:solidFill>
                <a:latin typeface="Barlow"/>
                <a:ea typeface="Barlow"/>
                <a:cs typeface="Barlow"/>
                <a:sym typeface="Barlow"/>
              </a:rPr>
              <a:t>Primary Category &gt;&gt;&gt;&gt;&gt;&gt;&gt; Sub-Group Category &gt;&gt;&gt;&gt;&gt;&gt;&gt;&gt;  Incident Type</a:t>
            </a:r>
          </a:p>
        </p:txBody>
      </p:sp>
      <p:sp>
        <p:nvSpPr>
          <p:cNvPr id="31" name="Freeform 31"/>
          <p:cNvSpPr/>
          <p:nvPr/>
        </p:nvSpPr>
        <p:spPr>
          <a:xfrm>
            <a:off x="9217514" y="5724558"/>
            <a:ext cx="1188845" cy="1003088"/>
          </a:xfrm>
          <a:custGeom>
            <a:avLst/>
            <a:gdLst/>
            <a:ahLst/>
            <a:cxnLst/>
            <a:rect l="l" t="t" r="r" b="b"/>
            <a:pathLst>
              <a:path w="1188845" h="1003088">
                <a:moveTo>
                  <a:pt x="0" y="0"/>
                </a:moveTo>
                <a:lnTo>
                  <a:pt x="1188845" y="0"/>
                </a:lnTo>
                <a:lnTo>
                  <a:pt x="1188845" y="1003088"/>
                </a:lnTo>
                <a:lnTo>
                  <a:pt x="0" y="10030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Freeform 32"/>
          <p:cNvSpPr/>
          <p:nvPr/>
        </p:nvSpPr>
        <p:spPr>
          <a:xfrm>
            <a:off x="5552169" y="5827042"/>
            <a:ext cx="1188845" cy="1003088"/>
          </a:xfrm>
          <a:custGeom>
            <a:avLst/>
            <a:gdLst/>
            <a:ahLst/>
            <a:cxnLst/>
            <a:rect l="l" t="t" r="r" b="b"/>
            <a:pathLst>
              <a:path w="1188845" h="1003088">
                <a:moveTo>
                  <a:pt x="0" y="0"/>
                </a:moveTo>
                <a:lnTo>
                  <a:pt x="1188845" y="0"/>
                </a:lnTo>
                <a:lnTo>
                  <a:pt x="1188845" y="1003088"/>
                </a:lnTo>
                <a:lnTo>
                  <a:pt x="0" y="10030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TextBox 33"/>
          <p:cNvSpPr txBox="1"/>
          <p:nvPr/>
        </p:nvSpPr>
        <p:spPr>
          <a:xfrm>
            <a:off x="1663522" y="7039680"/>
            <a:ext cx="12862950" cy="371508"/>
          </a:xfrm>
          <a:prstGeom prst="rect">
            <a:avLst/>
          </a:prstGeom>
        </p:spPr>
        <p:txBody>
          <a:bodyPr lIns="0" tIns="0" rIns="0" bIns="0" rtlCol="0" anchor="t">
            <a:spAutoFit/>
          </a:bodyPr>
          <a:lstStyle/>
          <a:p>
            <a:pPr algn="just">
              <a:lnSpc>
                <a:spcPts val="2879"/>
              </a:lnSpc>
            </a:pPr>
            <a:r>
              <a:rPr lang="en-US" sz="2400">
                <a:solidFill>
                  <a:srgbClr val="000000"/>
                </a:solidFill>
                <a:latin typeface="Barlow"/>
                <a:ea typeface="Barlow"/>
                <a:cs typeface="Barlow"/>
                <a:sym typeface="Barlow"/>
              </a:rPr>
              <a:t>Fire                             -                       Inside (Structure)          -            Room and Contents</a:t>
            </a:r>
          </a:p>
        </p:txBody>
      </p:sp>
      <p:sp>
        <p:nvSpPr>
          <p:cNvPr id="34" name="TextBox 34"/>
          <p:cNvSpPr txBox="1"/>
          <p:nvPr/>
        </p:nvSpPr>
        <p:spPr>
          <a:xfrm>
            <a:off x="1663108" y="7572539"/>
            <a:ext cx="12862950" cy="371508"/>
          </a:xfrm>
          <a:prstGeom prst="rect">
            <a:avLst/>
          </a:prstGeom>
        </p:spPr>
        <p:txBody>
          <a:bodyPr lIns="0" tIns="0" rIns="0" bIns="0" rtlCol="0" anchor="t">
            <a:spAutoFit/>
          </a:bodyPr>
          <a:lstStyle/>
          <a:p>
            <a:pPr algn="just">
              <a:lnSpc>
                <a:spcPts val="2879"/>
              </a:lnSpc>
            </a:pPr>
            <a:r>
              <a:rPr lang="en-US" sz="2400">
                <a:solidFill>
                  <a:srgbClr val="000000"/>
                </a:solidFill>
                <a:latin typeface="Barlow"/>
                <a:ea typeface="Barlow"/>
                <a:cs typeface="Barlow"/>
                <a:sym typeface="Barlow"/>
              </a:rPr>
              <a:t>Medical                     -                                   Illness                       -             Altered Mental State</a:t>
            </a:r>
          </a:p>
        </p:txBody>
      </p:sp>
      <p:sp>
        <p:nvSpPr>
          <p:cNvPr id="35" name="TextBox 35"/>
          <p:cNvSpPr txBox="1"/>
          <p:nvPr/>
        </p:nvSpPr>
        <p:spPr>
          <a:xfrm>
            <a:off x="1663108" y="8153597"/>
            <a:ext cx="12862950" cy="371508"/>
          </a:xfrm>
          <a:prstGeom prst="rect">
            <a:avLst/>
          </a:prstGeom>
        </p:spPr>
        <p:txBody>
          <a:bodyPr lIns="0" tIns="0" rIns="0" bIns="0" rtlCol="0" anchor="t">
            <a:spAutoFit/>
          </a:bodyPr>
          <a:lstStyle/>
          <a:p>
            <a:pPr algn="just">
              <a:lnSpc>
                <a:spcPts val="2879"/>
              </a:lnSpc>
            </a:pPr>
            <a:r>
              <a:rPr lang="en-US" sz="2400">
                <a:solidFill>
                  <a:srgbClr val="000000"/>
                </a:solidFill>
                <a:latin typeface="Barlow"/>
                <a:ea typeface="Barlow"/>
                <a:cs typeface="Barlow"/>
                <a:sym typeface="Barlow"/>
              </a:rPr>
              <a:t>Hazardous Situation        -           Hazard Non-Chemical      -       Bomb threat/ Suspicious Package</a:t>
            </a:r>
          </a:p>
        </p:txBody>
      </p:sp>
      <p:sp>
        <p:nvSpPr>
          <p:cNvPr id="36" name="TextBox 36"/>
          <p:cNvSpPr txBox="1"/>
          <p:nvPr/>
        </p:nvSpPr>
        <p:spPr>
          <a:xfrm>
            <a:off x="1317107" y="9420225"/>
            <a:ext cx="12862950" cy="447741"/>
          </a:xfrm>
          <a:prstGeom prst="rect">
            <a:avLst/>
          </a:prstGeom>
        </p:spPr>
        <p:txBody>
          <a:bodyPr lIns="0" tIns="0" rIns="0" bIns="0" rtlCol="0" anchor="t">
            <a:spAutoFit/>
          </a:bodyPr>
          <a:lstStyle/>
          <a:p>
            <a:pPr algn="just">
              <a:lnSpc>
                <a:spcPts val="3479"/>
              </a:lnSpc>
            </a:pPr>
            <a:r>
              <a:rPr lang="en-US" sz="2899" b="1">
                <a:solidFill>
                  <a:srgbClr val="000000"/>
                </a:solidFill>
                <a:latin typeface="Barlow Bold"/>
                <a:ea typeface="Barlow Bold"/>
                <a:cs typeface="Barlow Bold"/>
                <a:sym typeface="Barlow Bold"/>
              </a:rPr>
              <a:t>Breakdown of Incident types followed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517B"/>
        </a:solidFill>
        <a:effectLst/>
      </p:bgPr>
    </p:bg>
    <p:spTree>
      <p:nvGrpSpPr>
        <p:cNvPr id="1" name=""/>
        <p:cNvGrpSpPr/>
        <p:nvPr/>
      </p:nvGrpSpPr>
      <p:grpSpPr>
        <a:xfrm>
          <a:off x="0" y="0"/>
          <a:ext cx="0" cy="0"/>
          <a:chOff x="0" y="0"/>
          <a:chExt cx="0" cy="0"/>
        </a:xfrm>
      </p:grpSpPr>
      <p:sp>
        <p:nvSpPr>
          <p:cNvPr id="2" name="Freeform 2"/>
          <p:cNvSpPr/>
          <p:nvPr/>
        </p:nvSpPr>
        <p:spPr>
          <a:xfrm>
            <a:off x="-186192" y="2604"/>
            <a:ext cx="18660383" cy="10742825"/>
          </a:xfrm>
          <a:custGeom>
            <a:avLst/>
            <a:gdLst/>
            <a:ahLst/>
            <a:cxnLst/>
            <a:rect l="l" t="t" r="r" b="b"/>
            <a:pathLst>
              <a:path w="18660383" h="10742825">
                <a:moveTo>
                  <a:pt x="0" y="0"/>
                </a:moveTo>
                <a:lnTo>
                  <a:pt x="18660384" y="0"/>
                </a:lnTo>
                <a:lnTo>
                  <a:pt x="18660384" y="10742825"/>
                </a:lnTo>
                <a:lnTo>
                  <a:pt x="0" y="10742825"/>
                </a:lnTo>
                <a:lnTo>
                  <a:pt x="0" y="0"/>
                </a:lnTo>
                <a:close/>
              </a:path>
            </a:pathLst>
          </a:custGeom>
          <a:blipFill>
            <a:blip r:embed="rId2">
              <a:alphaModFix amt="6000"/>
            </a:blip>
            <a:stretch>
              <a:fillRect t="-7972" b="-7972"/>
            </a:stretch>
          </a:blipFill>
        </p:spPr>
        <p:txBody>
          <a:bodyPr/>
          <a:lstStyle/>
          <a:p>
            <a:endParaRPr lang="en-US"/>
          </a:p>
        </p:txBody>
      </p:sp>
      <p:sp>
        <p:nvSpPr>
          <p:cNvPr id="3" name="Freeform 3"/>
          <p:cNvSpPr/>
          <p:nvPr/>
        </p:nvSpPr>
        <p:spPr>
          <a:xfrm>
            <a:off x="5572892" y="334614"/>
            <a:ext cx="8175733" cy="9617772"/>
          </a:xfrm>
          <a:custGeom>
            <a:avLst/>
            <a:gdLst/>
            <a:ahLst/>
            <a:cxnLst/>
            <a:rect l="l" t="t" r="r" b="b"/>
            <a:pathLst>
              <a:path w="8175733" h="9617772">
                <a:moveTo>
                  <a:pt x="0" y="0"/>
                </a:moveTo>
                <a:lnTo>
                  <a:pt x="8175733" y="0"/>
                </a:lnTo>
                <a:lnTo>
                  <a:pt x="8175733" y="9617772"/>
                </a:lnTo>
                <a:lnTo>
                  <a:pt x="0" y="961777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B517B"/>
        </a:solidFill>
        <a:effectLst/>
      </p:bgPr>
    </p:bg>
    <p:spTree>
      <p:nvGrpSpPr>
        <p:cNvPr id="1" name=""/>
        <p:cNvGrpSpPr/>
        <p:nvPr/>
      </p:nvGrpSpPr>
      <p:grpSpPr>
        <a:xfrm>
          <a:off x="0" y="0"/>
          <a:ext cx="0" cy="0"/>
          <a:chOff x="0" y="0"/>
          <a:chExt cx="0" cy="0"/>
        </a:xfrm>
      </p:grpSpPr>
      <p:sp>
        <p:nvSpPr>
          <p:cNvPr id="2" name="Freeform 2"/>
          <p:cNvSpPr/>
          <p:nvPr/>
        </p:nvSpPr>
        <p:spPr>
          <a:xfrm>
            <a:off x="-186192" y="2604"/>
            <a:ext cx="18660383" cy="10742825"/>
          </a:xfrm>
          <a:custGeom>
            <a:avLst/>
            <a:gdLst/>
            <a:ahLst/>
            <a:cxnLst/>
            <a:rect l="l" t="t" r="r" b="b"/>
            <a:pathLst>
              <a:path w="18660383" h="10742825">
                <a:moveTo>
                  <a:pt x="0" y="0"/>
                </a:moveTo>
                <a:lnTo>
                  <a:pt x="18660384" y="0"/>
                </a:lnTo>
                <a:lnTo>
                  <a:pt x="18660384" y="10742825"/>
                </a:lnTo>
                <a:lnTo>
                  <a:pt x="0" y="10742825"/>
                </a:lnTo>
                <a:lnTo>
                  <a:pt x="0" y="0"/>
                </a:lnTo>
                <a:close/>
              </a:path>
            </a:pathLst>
          </a:custGeom>
          <a:blipFill>
            <a:blip r:embed="rId2">
              <a:alphaModFix amt="6000"/>
            </a:blip>
            <a:stretch>
              <a:fillRect t="-7972" b="-7972"/>
            </a:stretch>
          </a:blipFill>
        </p:spPr>
        <p:txBody>
          <a:bodyPr/>
          <a:lstStyle/>
          <a:p>
            <a:endParaRPr lang="en-US"/>
          </a:p>
        </p:txBody>
      </p:sp>
      <p:sp>
        <p:nvSpPr>
          <p:cNvPr id="3" name="Freeform 3"/>
          <p:cNvSpPr/>
          <p:nvPr/>
        </p:nvSpPr>
        <p:spPr>
          <a:xfrm>
            <a:off x="4517711" y="551544"/>
            <a:ext cx="9252577" cy="9183913"/>
          </a:xfrm>
          <a:custGeom>
            <a:avLst/>
            <a:gdLst/>
            <a:ahLst/>
            <a:cxnLst/>
            <a:rect l="l" t="t" r="r" b="b"/>
            <a:pathLst>
              <a:path w="9252577" h="9183913">
                <a:moveTo>
                  <a:pt x="0" y="0"/>
                </a:moveTo>
                <a:lnTo>
                  <a:pt x="9252578" y="0"/>
                </a:lnTo>
                <a:lnTo>
                  <a:pt x="9252578" y="9183912"/>
                </a:lnTo>
                <a:lnTo>
                  <a:pt x="0" y="918391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B517B"/>
        </a:solidFill>
        <a:effectLst/>
      </p:bgPr>
    </p:bg>
    <p:spTree>
      <p:nvGrpSpPr>
        <p:cNvPr id="1" name=""/>
        <p:cNvGrpSpPr/>
        <p:nvPr/>
      </p:nvGrpSpPr>
      <p:grpSpPr>
        <a:xfrm>
          <a:off x="0" y="0"/>
          <a:ext cx="0" cy="0"/>
          <a:chOff x="0" y="0"/>
          <a:chExt cx="0" cy="0"/>
        </a:xfrm>
      </p:grpSpPr>
      <p:sp>
        <p:nvSpPr>
          <p:cNvPr id="2" name="Freeform 2"/>
          <p:cNvSpPr/>
          <p:nvPr/>
        </p:nvSpPr>
        <p:spPr>
          <a:xfrm>
            <a:off x="-186192" y="2604"/>
            <a:ext cx="18660383" cy="10742825"/>
          </a:xfrm>
          <a:custGeom>
            <a:avLst/>
            <a:gdLst/>
            <a:ahLst/>
            <a:cxnLst/>
            <a:rect l="l" t="t" r="r" b="b"/>
            <a:pathLst>
              <a:path w="18660383" h="10742825">
                <a:moveTo>
                  <a:pt x="0" y="0"/>
                </a:moveTo>
                <a:lnTo>
                  <a:pt x="18660384" y="0"/>
                </a:lnTo>
                <a:lnTo>
                  <a:pt x="18660384" y="10742825"/>
                </a:lnTo>
                <a:lnTo>
                  <a:pt x="0" y="10742825"/>
                </a:lnTo>
                <a:lnTo>
                  <a:pt x="0" y="0"/>
                </a:lnTo>
                <a:close/>
              </a:path>
            </a:pathLst>
          </a:custGeom>
          <a:blipFill>
            <a:blip r:embed="rId2">
              <a:alphaModFix amt="6000"/>
            </a:blip>
            <a:stretch>
              <a:fillRect t="-7972" b="-7972"/>
            </a:stretch>
          </a:blipFill>
        </p:spPr>
        <p:txBody>
          <a:bodyPr/>
          <a:lstStyle/>
          <a:p>
            <a:endParaRPr lang="en-US"/>
          </a:p>
        </p:txBody>
      </p:sp>
      <p:sp>
        <p:nvSpPr>
          <p:cNvPr id="3" name="Freeform 3"/>
          <p:cNvSpPr/>
          <p:nvPr/>
        </p:nvSpPr>
        <p:spPr>
          <a:xfrm>
            <a:off x="2421268" y="881047"/>
            <a:ext cx="13003782" cy="8377253"/>
          </a:xfrm>
          <a:custGeom>
            <a:avLst/>
            <a:gdLst/>
            <a:ahLst/>
            <a:cxnLst/>
            <a:rect l="l" t="t" r="r" b="b"/>
            <a:pathLst>
              <a:path w="13003782" h="8377253">
                <a:moveTo>
                  <a:pt x="0" y="0"/>
                </a:moveTo>
                <a:lnTo>
                  <a:pt x="13003782" y="0"/>
                </a:lnTo>
                <a:lnTo>
                  <a:pt x="13003782" y="8377253"/>
                </a:lnTo>
                <a:lnTo>
                  <a:pt x="0" y="837725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517B"/>
        </a:solidFill>
        <a:effectLst/>
      </p:bgPr>
    </p:bg>
    <p:spTree>
      <p:nvGrpSpPr>
        <p:cNvPr id="1" name=""/>
        <p:cNvGrpSpPr/>
        <p:nvPr/>
      </p:nvGrpSpPr>
      <p:grpSpPr>
        <a:xfrm>
          <a:off x="0" y="0"/>
          <a:ext cx="0" cy="0"/>
          <a:chOff x="0" y="0"/>
          <a:chExt cx="0" cy="0"/>
        </a:xfrm>
      </p:grpSpPr>
      <p:sp>
        <p:nvSpPr>
          <p:cNvPr id="2" name="Freeform 2"/>
          <p:cNvSpPr/>
          <p:nvPr/>
        </p:nvSpPr>
        <p:spPr>
          <a:xfrm>
            <a:off x="-186192" y="2604"/>
            <a:ext cx="18660383" cy="10742825"/>
          </a:xfrm>
          <a:custGeom>
            <a:avLst/>
            <a:gdLst/>
            <a:ahLst/>
            <a:cxnLst/>
            <a:rect l="l" t="t" r="r" b="b"/>
            <a:pathLst>
              <a:path w="18660383" h="10742825">
                <a:moveTo>
                  <a:pt x="0" y="0"/>
                </a:moveTo>
                <a:lnTo>
                  <a:pt x="18660384" y="0"/>
                </a:lnTo>
                <a:lnTo>
                  <a:pt x="18660384" y="10742825"/>
                </a:lnTo>
                <a:lnTo>
                  <a:pt x="0" y="10742825"/>
                </a:lnTo>
                <a:lnTo>
                  <a:pt x="0" y="0"/>
                </a:lnTo>
                <a:close/>
              </a:path>
            </a:pathLst>
          </a:custGeom>
          <a:blipFill>
            <a:blip r:embed="rId2">
              <a:alphaModFix amt="6000"/>
            </a:blip>
            <a:stretch>
              <a:fillRect t="-7972" b="-7972"/>
            </a:stretch>
          </a:blipFill>
        </p:spPr>
        <p:txBody>
          <a:bodyPr/>
          <a:lstStyle/>
          <a:p>
            <a:endParaRPr lang="en-US"/>
          </a:p>
        </p:txBody>
      </p:sp>
      <p:sp>
        <p:nvSpPr>
          <p:cNvPr id="3" name="Freeform 3"/>
          <p:cNvSpPr/>
          <p:nvPr/>
        </p:nvSpPr>
        <p:spPr>
          <a:xfrm>
            <a:off x="3236730" y="729729"/>
            <a:ext cx="12074568" cy="8328808"/>
          </a:xfrm>
          <a:custGeom>
            <a:avLst/>
            <a:gdLst/>
            <a:ahLst/>
            <a:cxnLst/>
            <a:rect l="l" t="t" r="r" b="b"/>
            <a:pathLst>
              <a:path w="12074568" h="8328808">
                <a:moveTo>
                  <a:pt x="0" y="0"/>
                </a:moveTo>
                <a:lnTo>
                  <a:pt x="12074568" y="0"/>
                </a:lnTo>
                <a:lnTo>
                  <a:pt x="12074568" y="8328808"/>
                </a:lnTo>
                <a:lnTo>
                  <a:pt x="0" y="832880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517B"/>
        </a:solidFill>
        <a:effectLst/>
      </p:bgPr>
    </p:bg>
    <p:spTree>
      <p:nvGrpSpPr>
        <p:cNvPr id="1" name=""/>
        <p:cNvGrpSpPr/>
        <p:nvPr/>
      </p:nvGrpSpPr>
      <p:grpSpPr>
        <a:xfrm>
          <a:off x="0" y="0"/>
          <a:ext cx="0" cy="0"/>
          <a:chOff x="0" y="0"/>
          <a:chExt cx="0" cy="0"/>
        </a:xfrm>
      </p:grpSpPr>
      <p:sp>
        <p:nvSpPr>
          <p:cNvPr id="2" name="Freeform 2"/>
          <p:cNvSpPr/>
          <p:nvPr/>
        </p:nvSpPr>
        <p:spPr>
          <a:xfrm>
            <a:off x="-186192" y="2604"/>
            <a:ext cx="18660383" cy="10742825"/>
          </a:xfrm>
          <a:custGeom>
            <a:avLst/>
            <a:gdLst/>
            <a:ahLst/>
            <a:cxnLst/>
            <a:rect l="l" t="t" r="r" b="b"/>
            <a:pathLst>
              <a:path w="18660383" h="10742825">
                <a:moveTo>
                  <a:pt x="0" y="0"/>
                </a:moveTo>
                <a:lnTo>
                  <a:pt x="18660384" y="0"/>
                </a:lnTo>
                <a:lnTo>
                  <a:pt x="18660384" y="10742825"/>
                </a:lnTo>
                <a:lnTo>
                  <a:pt x="0" y="10742825"/>
                </a:lnTo>
                <a:lnTo>
                  <a:pt x="0" y="0"/>
                </a:lnTo>
                <a:close/>
              </a:path>
            </a:pathLst>
          </a:custGeom>
          <a:blipFill>
            <a:blip r:embed="rId2">
              <a:alphaModFix amt="6000"/>
            </a:blip>
            <a:stretch>
              <a:fillRect t="-7972" b="-7972"/>
            </a:stretch>
          </a:blipFill>
        </p:spPr>
        <p:txBody>
          <a:bodyPr/>
          <a:lstStyle/>
          <a:p>
            <a:endParaRPr lang="en-US"/>
          </a:p>
        </p:txBody>
      </p:sp>
      <p:sp>
        <p:nvSpPr>
          <p:cNvPr id="3" name="Freeform 3"/>
          <p:cNvSpPr/>
          <p:nvPr/>
        </p:nvSpPr>
        <p:spPr>
          <a:xfrm>
            <a:off x="4884704" y="526420"/>
            <a:ext cx="8180929" cy="8857547"/>
          </a:xfrm>
          <a:custGeom>
            <a:avLst/>
            <a:gdLst/>
            <a:ahLst/>
            <a:cxnLst/>
            <a:rect l="l" t="t" r="r" b="b"/>
            <a:pathLst>
              <a:path w="8180929" h="8857547">
                <a:moveTo>
                  <a:pt x="0" y="0"/>
                </a:moveTo>
                <a:lnTo>
                  <a:pt x="8180928" y="0"/>
                </a:lnTo>
                <a:lnTo>
                  <a:pt x="8180928" y="8857546"/>
                </a:lnTo>
                <a:lnTo>
                  <a:pt x="0" y="885754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77190" y="1647611"/>
            <a:ext cx="11376721" cy="8532541"/>
            <a:chOff x="0" y="0"/>
            <a:chExt cx="812800" cy="609600"/>
          </a:xfrm>
        </p:grpSpPr>
        <p:sp>
          <p:nvSpPr>
            <p:cNvPr id="3" name="Freeform 3"/>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1B517B"/>
            </a:solidFill>
          </p:spPr>
          <p:txBody>
            <a:bodyPr/>
            <a:lstStyle/>
            <a:p>
              <a:endParaRPr lang="en-US"/>
            </a:p>
          </p:txBody>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471399" y="9479080"/>
            <a:ext cx="12320774" cy="8532541"/>
            <a:chOff x="0" y="0"/>
            <a:chExt cx="880247" cy="609600"/>
          </a:xfrm>
        </p:grpSpPr>
        <p:sp>
          <p:nvSpPr>
            <p:cNvPr id="6" name="Freeform 6"/>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487BA2"/>
            </a:solidFill>
          </p:spPr>
          <p:txBody>
            <a:bodyPr/>
            <a:lstStyle/>
            <a:p>
              <a:endParaRPr lang="en-US"/>
            </a:p>
          </p:txBody>
        </p:sp>
        <p:sp>
          <p:nvSpPr>
            <p:cNvPr id="7" name="TextBox 7"/>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070552" y="-6327082"/>
            <a:ext cx="5115151" cy="7672726"/>
            <a:chOff x="0" y="0"/>
            <a:chExt cx="406400" cy="609600"/>
          </a:xfrm>
        </p:grpSpPr>
        <p:sp>
          <p:nvSpPr>
            <p:cNvPr id="9" name="Freeform 9"/>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1B517B"/>
            </a:solidFill>
          </p:spPr>
          <p:txBody>
            <a:bodyPr/>
            <a:lstStyle/>
            <a:p>
              <a:endParaRPr lang="en-US"/>
            </a:p>
          </p:txBody>
        </p:sp>
        <p:sp>
          <p:nvSpPr>
            <p:cNvPr id="10" name="TextBox 10"/>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28409" y="-6644026"/>
            <a:ext cx="10230302" cy="7672726"/>
            <a:chOff x="0" y="0"/>
            <a:chExt cx="812800" cy="609600"/>
          </a:xfrm>
        </p:grpSpPr>
        <p:sp>
          <p:nvSpPr>
            <p:cNvPr id="12" name="Freeform 12"/>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487BA2"/>
            </a:solidFill>
          </p:spPr>
          <p:txBody>
            <a:bodyPr/>
            <a:lstStyle/>
            <a:p>
              <a:endParaRPr lang="en-US"/>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028700" y="9296823"/>
            <a:ext cx="1492922" cy="364513"/>
          </a:xfrm>
          <a:custGeom>
            <a:avLst/>
            <a:gdLst/>
            <a:ahLst/>
            <a:cxnLst/>
            <a:rect l="l" t="t" r="r" b="b"/>
            <a:pathLst>
              <a:path w="1492922" h="364513">
                <a:moveTo>
                  <a:pt x="0" y="0"/>
                </a:moveTo>
                <a:lnTo>
                  <a:pt x="1492922" y="0"/>
                </a:lnTo>
                <a:lnTo>
                  <a:pt x="1492922" y="364513"/>
                </a:lnTo>
                <a:lnTo>
                  <a:pt x="0" y="364513"/>
                </a:lnTo>
                <a:lnTo>
                  <a:pt x="0" y="0"/>
                </a:lnTo>
                <a:close/>
              </a:path>
            </a:pathLst>
          </a:custGeom>
          <a:blipFill>
            <a:blip r:embed="rId2">
              <a:extLst>
                <a:ext uri="{96DAC541-7B7A-43D3-8B79-37D633B846F1}">
                  <asvg:svgBlip xmlns:asvg="http://schemas.microsoft.com/office/drawing/2016/SVG/main" r:embed="rId3"/>
                </a:ext>
              </a:extLst>
            </a:blip>
            <a:stretch>
              <a:fillRect r="-63766"/>
            </a:stretch>
          </a:blipFill>
        </p:spPr>
        <p:txBody>
          <a:bodyPr/>
          <a:lstStyle/>
          <a:p>
            <a:endParaRPr lang="en-US"/>
          </a:p>
        </p:txBody>
      </p:sp>
      <p:grpSp>
        <p:nvGrpSpPr>
          <p:cNvPr id="15" name="Group 15"/>
          <p:cNvGrpSpPr/>
          <p:nvPr/>
        </p:nvGrpSpPr>
        <p:grpSpPr>
          <a:xfrm>
            <a:off x="10185703" y="2795204"/>
            <a:ext cx="6197812" cy="6197812"/>
            <a:chOff x="0" y="0"/>
            <a:chExt cx="8263750" cy="8263750"/>
          </a:xfrm>
        </p:grpSpPr>
        <p:grpSp>
          <p:nvGrpSpPr>
            <p:cNvPr id="16" name="Group 16"/>
            <p:cNvGrpSpPr/>
            <p:nvPr/>
          </p:nvGrpSpPr>
          <p:grpSpPr>
            <a:xfrm>
              <a:off x="0" y="0"/>
              <a:ext cx="8263750" cy="826375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87BA2"/>
              </a:solidFill>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19" name="Group 19"/>
            <p:cNvGrpSpPr/>
            <p:nvPr/>
          </p:nvGrpSpPr>
          <p:grpSpPr>
            <a:xfrm>
              <a:off x="263922" y="263922"/>
              <a:ext cx="7735906" cy="773590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22" name="Group 22"/>
            <p:cNvGrpSpPr/>
            <p:nvPr/>
          </p:nvGrpSpPr>
          <p:grpSpPr>
            <a:xfrm>
              <a:off x="556805" y="556819"/>
              <a:ext cx="7150141" cy="7150112"/>
              <a:chOff x="0" y="0"/>
              <a:chExt cx="6350000" cy="6349975"/>
            </a:xfrm>
          </p:grpSpPr>
          <p:sp>
            <p:nvSpPr>
              <p:cNvPr id="23" name="Freeform 2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76064" t="-3450" r="-8461"/>
                </a:stretch>
              </a:blipFill>
            </p:spPr>
            <p:txBody>
              <a:bodyPr/>
              <a:lstStyle/>
              <a:p>
                <a:endParaRPr lang="en-US"/>
              </a:p>
            </p:txBody>
          </p:sp>
        </p:grpSp>
      </p:grpSp>
      <p:sp>
        <p:nvSpPr>
          <p:cNvPr id="24" name="Freeform 24"/>
          <p:cNvSpPr/>
          <p:nvPr/>
        </p:nvSpPr>
        <p:spPr>
          <a:xfrm>
            <a:off x="10525662" y="3135163"/>
            <a:ext cx="5517896" cy="5517896"/>
          </a:xfrm>
          <a:custGeom>
            <a:avLst/>
            <a:gdLst/>
            <a:ahLst/>
            <a:cxnLst/>
            <a:rect l="l" t="t" r="r" b="b"/>
            <a:pathLst>
              <a:path w="5517896" h="5517896">
                <a:moveTo>
                  <a:pt x="0" y="0"/>
                </a:moveTo>
                <a:lnTo>
                  <a:pt x="5517895" y="0"/>
                </a:lnTo>
                <a:lnTo>
                  <a:pt x="5517895" y="5517895"/>
                </a:lnTo>
                <a:lnTo>
                  <a:pt x="0" y="5517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25"/>
          <p:cNvSpPr/>
          <p:nvPr/>
        </p:nvSpPr>
        <p:spPr>
          <a:xfrm>
            <a:off x="15358230" y="412625"/>
            <a:ext cx="2469972" cy="2469972"/>
          </a:xfrm>
          <a:custGeom>
            <a:avLst/>
            <a:gdLst/>
            <a:ahLst/>
            <a:cxnLst/>
            <a:rect l="l" t="t" r="r" b="b"/>
            <a:pathLst>
              <a:path w="2469972" h="2469972">
                <a:moveTo>
                  <a:pt x="0" y="0"/>
                </a:moveTo>
                <a:lnTo>
                  <a:pt x="2469972" y="0"/>
                </a:lnTo>
                <a:lnTo>
                  <a:pt x="2469972" y="2469972"/>
                </a:lnTo>
                <a:lnTo>
                  <a:pt x="0" y="2469972"/>
                </a:lnTo>
                <a:lnTo>
                  <a:pt x="0" y="0"/>
                </a:lnTo>
                <a:close/>
              </a:path>
            </a:pathLst>
          </a:custGeom>
          <a:blipFill>
            <a:blip r:embed="rId7"/>
            <a:stretch>
              <a:fillRect/>
            </a:stretch>
          </a:blipFill>
        </p:spPr>
        <p:txBody>
          <a:bodyPr/>
          <a:lstStyle/>
          <a:p>
            <a:endParaRPr lang="en-US"/>
          </a:p>
        </p:txBody>
      </p:sp>
      <p:sp>
        <p:nvSpPr>
          <p:cNvPr id="26" name="TextBox 26"/>
          <p:cNvSpPr txBox="1"/>
          <p:nvPr/>
        </p:nvSpPr>
        <p:spPr>
          <a:xfrm>
            <a:off x="1028700" y="1340882"/>
            <a:ext cx="9172801" cy="5334336"/>
          </a:xfrm>
          <a:prstGeom prst="rect">
            <a:avLst/>
          </a:prstGeom>
        </p:spPr>
        <p:txBody>
          <a:bodyPr lIns="0" tIns="0" rIns="0" bIns="0" rtlCol="0" anchor="t">
            <a:spAutoFit/>
          </a:bodyPr>
          <a:lstStyle/>
          <a:p>
            <a:pPr algn="l">
              <a:lnSpc>
                <a:spcPts val="6025"/>
              </a:lnSpc>
            </a:pPr>
            <a:r>
              <a:rPr lang="en-US" sz="4303">
                <a:solidFill>
                  <a:srgbClr val="000000"/>
                </a:solidFill>
                <a:latin typeface="Poppins"/>
                <a:ea typeface="Poppins"/>
                <a:cs typeface="Poppins"/>
                <a:sym typeface="Poppins"/>
              </a:rPr>
              <a:t>If you are unable to locate the precise incident type, please select the option that most closely aligns with your situation. You can provide further details under Action Type, Location Use, or Medical sections.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B517B"/>
        </a:solidFill>
        <a:effectLst/>
      </p:bgPr>
    </p:bg>
    <p:spTree>
      <p:nvGrpSpPr>
        <p:cNvPr id="1" name=""/>
        <p:cNvGrpSpPr/>
        <p:nvPr/>
      </p:nvGrpSpPr>
      <p:grpSpPr>
        <a:xfrm>
          <a:off x="0" y="0"/>
          <a:ext cx="0" cy="0"/>
          <a:chOff x="0" y="0"/>
          <a:chExt cx="0" cy="0"/>
        </a:xfrm>
      </p:grpSpPr>
      <p:sp>
        <p:nvSpPr>
          <p:cNvPr id="2" name="Freeform 2"/>
          <p:cNvSpPr/>
          <p:nvPr/>
        </p:nvSpPr>
        <p:spPr>
          <a:xfrm>
            <a:off x="-186192" y="2604"/>
            <a:ext cx="18660383" cy="10742825"/>
          </a:xfrm>
          <a:custGeom>
            <a:avLst/>
            <a:gdLst/>
            <a:ahLst/>
            <a:cxnLst/>
            <a:rect l="l" t="t" r="r" b="b"/>
            <a:pathLst>
              <a:path w="18660383" h="10742825">
                <a:moveTo>
                  <a:pt x="0" y="0"/>
                </a:moveTo>
                <a:lnTo>
                  <a:pt x="18660384" y="0"/>
                </a:lnTo>
                <a:lnTo>
                  <a:pt x="18660384" y="10742825"/>
                </a:lnTo>
                <a:lnTo>
                  <a:pt x="0" y="10742825"/>
                </a:lnTo>
                <a:lnTo>
                  <a:pt x="0" y="0"/>
                </a:lnTo>
                <a:close/>
              </a:path>
            </a:pathLst>
          </a:custGeom>
          <a:blipFill>
            <a:blip r:embed="rId2">
              <a:alphaModFix amt="6000"/>
            </a:blip>
            <a:stretch>
              <a:fillRect t="-7972" b="-7972"/>
            </a:stretch>
          </a:blipFill>
        </p:spPr>
        <p:txBody>
          <a:bodyPr/>
          <a:lstStyle/>
          <a:p>
            <a:endParaRPr lang="en-US"/>
          </a:p>
        </p:txBody>
      </p:sp>
      <p:sp>
        <p:nvSpPr>
          <p:cNvPr id="3" name="TextBox 3"/>
          <p:cNvSpPr txBox="1"/>
          <p:nvPr/>
        </p:nvSpPr>
        <p:spPr>
          <a:xfrm>
            <a:off x="4318720" y="3316654"/>
            <a:ext cx="9669610" cy="4114933"/>
          </a:xfrm>
          <a:prstGeom prst="rect">
            <a:avLst/>
          </a:prstGeom>
        </p:spPr>
        <p:txBody>
          <a:bodyPr lIns="0" tIns="0" rIns="0" bIns="0" rtlCol="0" anchor="t">
            <a:spAutoFit/>
          </a:bodyPr>
          <a:lstStyle/>
          <a:p>
            <a:pPr algn="ctr">
              <a:lnSpc>
                <a:spcPts val="16228"/>
              </a:lnSpc>
            </a:pPr>
            <a:r>
              <a:rPr lang="en-US" sz="13523" b="1">
                <a:solidFill>
                  <a:srgbClr val="FFFFFF"/>
                </a:solidFill>
                <a:latin typeface="Barlow Heavy"/>
                <a:ea typeface="Barlow Heavy"/>
                <a:cs typeface="Barlow Heavy"/>
                <a:sym typeface="Barlow Heavy"/>
              </a:rPr>
              <a:t>GEORGIA NERIS FORM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100464">
            <a:off x="5270878" y="-8472144"/>
            <a:ext cx="4546206" cy="13623969"/>
            <a:chOff x="0" y="0"/>
            <a:chExt cx="1197355" cy="3588206"/>
          </a:xfrm>
        </p:grpSpPr>
        <p:sp>
          <p:nvSpPr>
            <p:cNvPr id="3" name="Freeform 3"/>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4" name="TextBox 4"/>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6433443">
            <a:off x="1142085" y="-5758470"/>
            <a:ext cx="4063084" cy="9197401"/>
            <a:chOff x="0" y="0"/>
            <a:chExt cx="1070113" cy="2422361"/>
          </a:xfrm>
        </p:grpSpPr>
        <p:sp>
          <p:nvSpPr>
            <p:cNvPr id="6" name="Freeform 6"/>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7" name="TextBox 7"/>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14307086" y="4938683"/>
            <a:ext cx="4595842" cy="459584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10" name="TextBox 10"/>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1" name="Group 11"/>
          <p:cNvGrpSpPr/>
          <p:nvPr/>
        </p:nvGrpSpPr>
        <p:grpSpPr>
          <a:xfrm>
            <a:off x="14499517" y="5131114"/>
            <a:ext cx="4210980" cy="421098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3" name="TextBox 13"/>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4" name="Group 14"/>
          <p:cNvGrpSpPr/>
          <p:nvPr/>
        </p:nvGrpSpPr>
        <p:grpSpPr>
          <a:xfrm>
            <a:off x="14658945" y="5290550"/>
            <a:ext cx="3892123" cy="3892107"/>
            <a:chOff x="0" y="0"/>
            <a:chExt cx="6350000" cy="6349975"/>
          </a:xfrm>
        </p:grpSpPr>
        <p:sp>
          <p:nvSpPr>
            <p:cNvPr id="15" name="Freeform 1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grpSp>
        <p:nvGrpSpPr>
          <p:cNvPr id="16" name="Group 16"/>
          <p:cNvGrpSpPr/>
          <p:nvPr/>
        </p:nvGrpSpPr>
        <p:grpSpPr>
          <a:xfrm>
            <a:off x="12993121" y="1666875"/>
            <a:ext cx="4595842" cy="4595842"/>
            <a:chOff x="0" y="0"/>
            <a:chExt cx="6127789" cy="6127789"/>
          </a:xfrm>
        </p:grpSpPr>
        <p:grpSp>
          <p:nvGrpSpPr>
            <p:cNvPr id="17" name="Group 17"/>
            <p:cNvGrpSpPr/>
            <p:nvPr/>
          </p:nvGrpSpPr>
          <p:grpSpPr>
            <a:xfrm>
              <a:off x="0" y="0"/>
              <a:ext cx="6127789" cy="612778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19" name="TextBox 19"/>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20" name="Group 20"/>
            <p:cNvGrpSpPr/>
            <p:nvPr/>
          </p:nvGrpSpPr>
          <p:grpSpPr>
            <a:xfrm>
              <a:off x="256575" y="256575"/>
              <a:ext cx="5614639" cy="561463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2" name="TextBox 22"/>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23" name="Group 23"/>
            <p:cNvGrpSpPr/>
            <p:nvPr/>
          </p:nvGrpSpPr>
          <p:grpSpPr>
            <a:xfrm>
              <a:off x="469146" y="469156"/>
              <a:ext cx="5189497" cy="5189477"/>
              <a:chOff x="0" y="0"/>
              <a:chExt cx="6350000" cy="6349975"/>
            </a:xfrm>
          </p:grpSpPr>
          <p:sp>
            <p:nvSpPr>
              <p:cNvPr id="24" name="Freeform 2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2332" r="-22332"/>
                </a:stretch>
              </a:blipFill>
            </p:spPr>
            <p:txBody>
              <a:bodyPr/>
              <a:lstStyle/>
              <a:p>
                <a:endParaRPr lang="en-US"/>
              </a:p>
            </p:txBody>
          </p:sp>
        </p:grpSp>
      </p:grpSp>
      <p:sp>
        <p:nvSpPr>
          <p:cNvPr id="25" name="TextBox 25"/>
          <p:cNvSpPr txBox="1"/>
          <p:nvPr/>
        </p:nvSpPr>
        <p:spPr>
          <a:xfrm>
            <a:off x="12955198" y="263591"/>
            <a:ext cx="8608205"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INCIDENT TAB</a:t>
            </a:r>
          </a:p>
        </p:txBody>
      </p:sp>
      <p:sp>
        <p:nvSpPr>
          <p:cNvPr id="26" name="TextBox 26"/>
          <p:cNvSpPr txBox="1"/>
          <p:nvPr/>
        </p:nvSpPr>
        <p:spPr>
          <a:xfrm>
            <a:off x="2652965" y="1181067"/>
            <a:ext cx="3299090"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Incident Details</a:t>
            </a:r>
          </a:p>
        </p:txBody>
      </p:sp>
      <p:sp>
        <p:nvSpPr>
          <p:cNvPr id="27" name="TextBox 27"/>
          <p:cNvSpPr txBox="1"/>
          <p:nvPr/>
        </p:nvSpPr>
        <p:spPr>
          <a:xfrm>
            <a:off x="560029" y="1819344"/>
            <a:ext cx="9997285" cy="6566892"/>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NERIS Incident ID</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Incident Number</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Additional Incident Types</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Primary Station - For area of Incident</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Shift or Platoon</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Alarm</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Response Mode to Scene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Fire Firefighter Injuries</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Non-Firefighter Injuries</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Firefighter Deaths</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Non-Firefighter Deaths</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People Present at time of Incident: </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Number of People Displaced</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Displaced Cause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Animal Rescue Count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955198" y="263591"/>
            <a:ext cx="8608205"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INCIDENT TAB</a:t>
            </a:r>
          </a:p>
        </p:txBody>
      </p:sp>
      <p:sp>
        <p:nvSpPr>
          <p:cNvPr id="3" name="TextBox 3"/>
          <p:cNvSpPr txBox="1"/>
          <p:nvPr/>
        </p:nvSpPr>
        <p:spPr>
          <a:xfrm>
            <a:off x="2652965" y="1181067"/>
            <a:ext cx="3299090"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Timestamps</a:t>
            </a:r>
          </a:p>
        </p:txBody>
      </p:sp>
      <p:grpSp>
        <p:nvGrpSpPr>
          <p:cNvPr id="4" name="Group 4"/>
          <p:cNvGrpSpPr/>
          <p:nvPr/>
        </p:nvGrpSpPr>
        <p:grpSpPr>
          <a:xfrm rot="5100464">
            <a:off x="5270878" y="-8472144"/>
            <a:ext cx="4546206" cy="13623969"/>
            <a:chOff x="0" y="0"/>
            <a:chExt cx="1197355" cy="3588206"/>
          </a:xfrm>
        </p:grpSpPr>
        <p:sp>
          <p:nvSpPr>
            <p:cNvPr id="5" name="Freeform 5"/>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6" name="TextBox 6"/>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6433443">
            <a:off x="1142085" y="-5758470"/>
            <a:ext cx="4063084" cy="9197401"/>
            <a:chOff x="0" y="0"/>
            <a:chExt cx="1070113" cy="2422361"/>
          </a:xfrm>
        </p:grpSpPr>
        <p:sp>
          <p:nvSpPr>
            <p:cNvPr id="8" name="Freeform 8"/>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9" name="TextBox 9"/>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grpSp>
        <p:nvGrpSpPr>
          <p:cNvPr id="10" name="Group 10"/>
          <p:cNvGrpSpPr/>
          <p:nvPr/>
        </p:nvGrpSpPr>
        <p:grpSpPr>
          <a:xfrm>
            <a:off x="14307086" y="4938683"/>
            <a:ext cx="4595842" cy="459584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12" name="TextBox 12"/>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3" name="Group 13"/>
          <p:cNvGrpSpPr/>
          <p:nvPr/>
        </p:nvGrpSpPr>
        <p:grpSpPr>
          <a:xfrm>
            <a:off x="14499517" y="5131114"/>
            <a:ext cx="4210980" cy="4210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5" name="TextBox 15"/>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6" name="Group 16"/>
          <p:cNvGrpSpPr/>
          <p:nvPr/>
        </p:nvGrpSpPr>
        <p:grpSpPr>
          <a:xfrm>
            <a:off x="14658945" y="5290550"/>
            <a:ext cx="3892123" cy="3892107"/>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614" r="-25614"/>
              </a:stretch>
            </a:blipFill>
          </p:spPr>
          <p:txBody>
            <a:bodyPr/>
            <a:lstStyle/>
            <a:p>
              <a:endParaRPr lang="en-US"/>
            </a:p>
          </p:txBody>
        </p:sp>
      </p:grpSp>
      <p:grpSp>
        <p:nvGrpSpPr>
          <p:cNvPr id="18" name="Group 18"/>
          <p:cNvGrpSpPr/>
          <p:nvPr/>
        </p:nvGrpSpPr>
        <p:grpSpPr>
          <a:xfrm>
            <a:off x="12993121" y="1666875"/>
            <a:ext cx="4595842" cy="4595842"/>
            <a:chOff x="0" y="0"/>
            <a:chExt cx="6127789" cy="6127789"/>
          </a:xfrm>
        </p:grpSpPr>
        <p:grpSp>
          <p:nvGrpSpPr>
            <p:cNvPr id="19" name="Group 19"/>
            <p:cNvGrpSpPr/>
            <p:nvPr/>
          </p:nvGrpSpPr>
          <p:grpSpPr>
            <a:xfrm>
              <a:off x="0" y="0"/>
              <a:ext cx="6127789" cy="612778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21" name="TextBox 21"/>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22" name="Group 22"/>
            <p:cNvGrpSpPr/>
            <p:nvPr/>
          </p:nvGrpSpPr>
          <p:grpSpPr>
            <a:xfrm>
              <a:off x="256575" y="256575"/>
              <a:ext cx="5614639" cy="561463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4" name="TextBox 24"/>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25" name="Group 25"/>
            <p:cNvGrpSpPr/>
            <p:nvPr/>
          </p:nvGrpSpPr>
          <p:grpSpPr>
            <a:xfrm>
              <a:off x="469146" y="469156"/>
              <a:ext cx="5189497" cy="5189477"/>
              <a:chOff x="0" y="0"/>
              <a:chExt cx="6350000" cy="6349975"/>
            </a:xfrm>
          </p:grpSpPr>
          <p:sp>
            <p:nvSpPr>
              <p:cNvPr id="26" name="Freeform 2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p:spPr>
            <p:txBody>
              <a:bodyPr/>
              <a:lstStyle/>
              <a:p>
                <a:endParaRPr lang="en-US"/>
              </a:p>
            </p:txBody>
          </p:sp>
        </p:grpSp>
      </p:grpSp>
      <p:sp>
        <p:nvSpPr>
          <p:cNvPr id="27" name="TextBox 27"/>
          <p:cNvSpPr txBox="1"/>
          <p:nvPr/>
        </p:nvSpPr>
        <p:spPr>
          <a:xfrm>
            <a:off x="560029" y="2094759"/>
            <a:ext cx="9997285" cy="3499379"/>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Alarm Date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First Arriving Unit Date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Command Established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Sizeup Completed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Primary Search Begin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Primary Search Complete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In Service Date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Incident Clear 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84492" y="-347952"/>
            <a:ext cx="6569381" cy="656938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4" name="TextBox 4"/>
            <p:cNvSpPr txBox="1"/>
            <p:nvPr/>
          </p:nvSpPr>
          <p:spPr>
            <a:xfrm>
              <a:off x="76200" y="19050"/>
              <a:ext cx="660400" cy="717550"/>
            </a:xfrm>
            <a:prstGeom prst="rect">
              <a:avLst/>
            </a:prstGeom>
          </p:spPr>
          <p:txBody>
            <a:bodyPr lIns="51925" tIns="51925" rIns="51925" bIns="51925" rtlCol="0" anchor="ctr"/>
            <a:lstStyle/>
            <a:p>
              <a:pPr algn="ctr">
                <a:lnSpc>
                  <a:spcPts val="2660"/>
                </a:lnSpc>
              </a:pPr>
              <a:endParaRPr/>
            </a:p>
          </p:txBody>
        </p:sp>
      </p:grpSp>
      <p:grpSp>
        <p:nvGrpSpPr>
          <p:cNvPr id="5" name="Group 5"/>
          <p:cNvGrpSpPr/>
          <p:nvPr/>
        </p:nvGrpSpPr>
        <p:grpSpPr>
          <a:xfrm>
            <a:off x="10694300" y="-138143"/>
            <a:ext cx="6149764" cy="614976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7" name="TextBox 7"/>
            <p:cNvSpPr txBox="1"/>
            <p:nvPr/>
          </p:nvSpPr>
          <p:spPr>
            <a:xfrm>
              <a:off x="76200" y="19050"/>
              <a:ext cx="660400" cy="717550"/>
            </a:xfrm>
            <a:prstGeom prst="rect">
              <a:avLst/>
            </a:prstGeom>
          </p:spPr>
          <p:txBody>
            <a:bodyPr lIns="51925" tIns="51925" rIns="51925" bIns="51925" rtlCol="0" anchor="ctr"/>
            <a:lstStyle/>
            <a:p>
              <a:pPr algn="ctr">
                <a:lnSpc>
                  <a:spcPts val="2660"/>
                </a:lnSpc>
              </a:pPr>
              <a:endParaRPr/>
            </a:p>
          </p:txBody>
        </p:sp>
      </p:grpSp>
      <p:grpSp>
        <p:nvGrpSpPr>
          <p:cNvPr id="8" name="Group 8"/>
          <p:cNvGrpSpPr/>
          <p:nvPr/>
        </p:nvGrpSpPr>
        <p:grpSpPr>
          <a:xfrm>
            <a:off x="10927131" y="94699"/>
            <a:ext cx="5684102" cy="5684080"/>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371" b="-371"/>
              </a:stretch>
            </a:blipFill>
          </p:spPr>
          <p:txBody>
            <a:bodyPr/>
            <a:lstStyle/>
            <a:p>
              <a:endParaRPr lang="en-US"/>
            </a:p>
          </p:txBody>
        </p:sp>
      </p:grpSp>
      <p:grpSp>
        <p:nvGrpSpPr>
          <p:cNvPr id="10" name="Group 10"/>
          <p:cNvGrpSpPr/>
          <p:nvPr/>
        </p:nvGrpSpPr>
        <p:grpSpPr>
          <a:xfrm rot="6019707">
            <a:off x="4027622" y="5708586"/>
            <a:ext cx="3846740" cy="11669028"/>
            <a:chOff x="0" y="0"/>
            <a:chExt cx="1070113" cy="3246170"/>
          </a:xfrm>
        </p:grpSpPr>
        <p:sp>
          <p:nvSpPr>
            <p:cNvPr id="11" name="Freeform 11"/>
            <p:cNvSpPr/>
            <p:nvPr/>
          </p:nvSpPr>
          <p:spPr>
            <a:xfrm>
              <a:off x="0" y="0"/>
              <a:ext cx="1070113" cy="3246170"/>
            </a:xfrm>
            <a:custGeom>
              <a:avLst/>
              <a:gdLst/>
              <a:ahLst/>
              <a:cxnLst/>
              <a:rect l="l" t="t" r="r" b="b"/>
              <a:pathLst>
                <a:path w="1070113" h="3246170">
                  <a:moveTo>
                    <a:pt x="0" y="0"/>
                  </a:moveTo>
                  <a:lnTo>
                    <a:pt x="1070113" y="0"/>
                  </a:lnTo>
                  <a:lnTo>
                    <a:pt x="1070113" y="3246170"/>
                  </a:lnTo>
                  <a:lnTo>
                    <a:pt x="0" y="3246170"/>
                  </a:lnTo>
                  <a:close/>
                </a:path>
              </a:pathLst>
            </a:custGeom>
            <a:solidFill>
              <a:srgbClr val="1B517B"/>
            </a:solidFill>
          </p:spPr>
          <p:txBody>
            <a:bodyPr/>
            <a:lstStyle/>
            <a:p>
              <a:endParaRPr lang="en-US"/>
            </a:p>
          </p:txBody>
        </p:sp>
        <p:sp>
          <p:nvSpPr>
            <p:cNvPr id="12" name="TextBox 12"/>
            <p:cNvSpPr txBox="1"/>
            <p:nvPr/>
          </p:nvSpPr>
          <p:spPr>
            <a:xfrm>
              <a:off x="0" y="-57150"/>
              <a:ext cx="1070113" cy="330332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3907940">
            <a:off x="-79032" y="7137254"/>
            <a:ext cx="3846740" cy="7822942"/>
            <a:chOff x="0" y="0"/>
            <a:chExt cx="1070113" cy="2176240"/>
          </a:xfrm>
        </p:grpSpPr>
        <p:sp>
          <p:nvSpPr>
            <p:cNvPr id="14" name="Freeform 14"/>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487BA2"/>
            </a:solidFill>
          </p:spPr>
          <p:txBody>
            <a:bodyPr/>
            <a:lstStyle/>
            <a:p>
              <a:endParaRPr lang="en-US"/>
            </a:p>
          </p:txBody>
        </p:sp>
        <p:sp>
          <p:nvSpPr>
            <p:cNvPr id="15" name="TextBox 15"/>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812374">
            <a:off x="-969495" y="-6567826"/>
            <a:ext cx="2943503" cy="12439749"/>
            <a:chOff x="0" y="0"/>
            <a:chExt cx="1070113" cy="4522480"/>
          </a:xfrm>
        </p:grpSpPr>
        <p:sp>
          <p:nvSpPr>
            <p:cNvPr id="17" name="Freeform 17"/>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1B517B"/>
            </a:solidFill>
          </p:spPr>
          <p:txBody>
            <a:bodyPr/>
            <a:lstStyle/>
            <a:p>
              <a:endParaRPr lang="en-US"/>
            </a:p>
          </p:txBody>
        </p:sp>
        <p:sp>
          <p:nvSpPr>
            <p:cNvPr id="18" name="TextBox 18"/>
            <p:cNvSpPr txBox="1"/>
            <p:nvPr/>
          </p:nvSpPr>
          <p:spPr>
            <a:xfrm>
              <a:off x="0" y="-57150"/>
              <a:ext cx="1070113" cy="4579630"/>
            </a:xfrm>
            <a:prstGeom prst="rect">
              <a:avLst/>
            </a:prstGeom>
          </p:spPr>
          <p:txBody>
            <a:bodyPr lIns="50800" tIns="50800" rIns="50800" bIns="50800" rtlCol="0" anchor="ctr"/>
            <a:lstStyle/>
            <a:p>
              <a:pPr algn="ctr">
                <a:lnSpc>
                  <a:spcPts val="2520"/>
                </a:lnSpc>
              </a:pPr>
              <a:endParaRPr/>
            </a:p>
          </p:txBody>
        </p:sp>
      </p:grpSp>
      <p:grpSp>
        <p:nvGrpSpPr>
          <p:cNvPr id="19" name="Group 19"/>
          <p:cNvGrpSpPr/>
          <p:nvPr/>
        </p:nvGrpSpPr>
        <p:grpSpPr>
          <a:xfrm rot="-6914998">
            <a:off x="42759" y="-3472980"/>
            <a:ext cx="2943503" cy="5986069"/>
            <a:chOff x="0" y="0"/>
            <a:chExt cx="1070113" cy="2176240"/>
          </a:xfrm>
        </p:grpSpPr>
        <p:sp>
          <p:nvSpPr>
            <p:cNvPr id="20" name="Freeform 20"/>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487BA2"/>
            </a:solidFill>
          </p:spPr>
          <p:txBody>
            <a:bodyPr/>
            <a:lstStyle/>
            <a:p>
              <a:endParaRPr lang="en-US"/>
            </a:p>
          </p:txBody>
        </p:sp>
        <p:sp>
          <p:nvSpPr>
            <p:cNvPr id="21" name="TextBox 21"/>
            <p:cNvSpPr txBox="1"/>
            <p:nvPr/>
          </p:nvSpPr>
          <p:spPr>
            <a:xfrm>
              <a:off x="0" y="-57150"/>
              <a:ext cx="1070113" cy="2233390"/>
            </a:xfrm>
            <a:prstGeom prst="rect">
              <a:avLst/>
            </a:prstGeom>
          </p:spPr>
          <p:txBody>
            <a:bodyPr lIns="50800" tIns="50800" rIns="50800" bIns="50800" rtlCol="0" anchor="ctr"/>
            <a:lstStyle/>
            <a:p>
              <a:pPr algn="ctr">
                <a:lnSpc>
                  <a:spcPts val="2520"/>
                </a:lnSpc>
              </a:pPr>
              <a:endParaRPr/>
            </a:p>
          </p:txBody>
        </p:sp>
      </p:grpSp>
      <p:sp>
        <p:nvSpPr>
          <p:cNvPr id="22" name="Freeform 22"/>
          <p:cNvSpPr/>
          <p:nvPr/>
        </p:nvSpPr>
        <p:spPr>
          <a:xfrm>
            <a:off x="14321967" y="6597648"/>
            <a:ext cx="3299044" cy="3299044"/>
          </a:xfrm>
          <a:custGeom>
            <a:avLst/>
            <a:gdLst/>
            <a:ahLst/>
            <a:cxnLst/>
            <a:rect l="l" t="t" r="r" b="b"/>
            <a:pathLst>
              <a:path w="3299044" h="3299044">
                <a:moveTo>
                  <a:pt x="0" y="0"/>
                </a:moveTo>
                <a:lnTo>
                  <a:pt x="3299044" y="0"/>
                </a:lnTo>
                <a:lnTo>
                  <a:pt x="3299044" y="3299044"/>
                </a:lnTo>
                <a:lnTo>
                  <a:pt x="0" y="3299044"/>
                </a:lnTo>
                <a:lnTo>
                  <a:pt x="0" y="0"/>
                </a:lnTo>
                <a:close/>
              </a:path>
            </a:pathLst>
          </a:custGeom>
          <a:blipFill>
            <a:blip r:embed="rId3"/>
            <a:stretch>
              <a:fillRect/>
            </a:stretch>
          </a:blipFill>
        </p:spPr>
        <p:txBody>
          <a:bodyPr/>
          <a:lstStyle/>
          <a:p>
            <a:endParaRPr lang="en-US"/>
          </a:p>
        </p:txBody>
      </p:sp>
      <p:sp>
        <p:nvSpPr>
          <p:cNvPr id="23" name="TextBox 23"/>
          <p:cNvSpPr txBox="1"/>
          <p:nvPr/>
        </p:nvSpPr>
        <p:spPr>
          <a:xfrm>
            <a:off x="1546356" y="800762"/>
            <a:ext cx="7749559"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ATTENTION</a:t>
            </a:r>
          </a:p>
        </p:txBody>
      </p:sp>
      <p:sp>
        <p:nvSpPr>
          <p:cNvPr id="24" name="TextBox 24"/>
          <p:cNvSpPr txBox="1"/>
          <p:nvPr/>
        </p:nvSpPr>
        <p:spPr>
          <a:xfrm>
            <a:off x="1271959" y="1714252"/>
            <a:ext cx="8298353" cy="6858496"/>
          </a:xfrm>
          <a:prstGeom prst="rect">
            <a:avLst/>
          </a:prstGeom>
        </p:spPr>
        <p:txBody>
          <a:bodyPr lIns="0" tIns="0" rIns="0" bIns="0" rtlCol="0" anchor="t">
            <a:spAutoFit/>
          </a:bodyPr>
          <a:lstStyle/>
          <a:p>
            <a:pPr marL="0" lvl="0" indent="0" algn="just">
              <a:lnSpc>
                <a:spcPts val="3600"/>
              </a:lnSpc>
            </a:pPr>
            <a:r>
              <a:rPr lang="en-US" sz="3000">
                <a:solidFill>
                  <a:srgbClr val="000000"/>
                </a:solidFill>
                <a:latin typeface="Canva Sans"/>
                <a:ea typeface="Canva Sans"/>
                <a:cs typeface="Canva Sans"/>
                <a:sym typeface="Canva Sans"/>
              </a:rPr>
              <a:t>Training Overview</a:t>
            </a:r>
          </a:p>
          <a:p>
            <a:pPr marL="0" lvl="0" indent="0" algn="just">
              <a:lnSpc>
                <a:spcPts val="3600"/>
              </a:lnSpc>
            </a:pPr>
            <a:endParaRPr lang="en-US" sz="3000">
              <a:solidFill>
                <a:srgbClr val="000000"/>
              </a:solidFill>
              <a:latin typeface="Canva Sans"/>
              <a:ea typeface="Canva Sans"/>
              <a:cs typeface="Canva Sans"/>
              <a:sym typeface="Canva Sans"/>
            </a:endParaRPr>
          </a:p>
          <a:p>
            <a:pPr marL="0" lvl="0" indent="0" algn="just">
              <a:lnSpc>
                <a:spcPts val="3600"/>
              </a:lnSpc>
            </a:pPr>
            <a:r>
              <a:rPr lang="en-US" sz="3000">
                <a:solidFill>
                  <a:srgbClr val="000000"/>
                </a:solidFill>
                <a:latin typeface="Canva Sans"/>
                <a:ea typeface="Canva Sans"/>
                <a:cs typeface="Canva Sans"/>
                <a:sym typeface="Canva Sans"/>
              </a:rPr>
              <a:t>This training is centered around the State of Georgia's Image Trend Elite Reporting Form, which is part of the State of Georgia Reporting System. If you are using a third-party RMS Reporting system or have acquired a Fire Department Image Trend License through Image Trend Elite, please contact your RMS Vendor for training specific to your system.</a:t>
            </a:r>
          </a:p>
          <a:p>
            <a:pPr marL="0" lvl="0" indent="0" algn="just">
              <a:lnSpc>
                <a:spcPts val="3600"/>
              </a:lnSpc>
            </a:pPr>
            <a:endParaRPr lang="en-US" sz="3000">
              <a:solidFill>
                <a:srgbClr val="000000"/>
              </a:solidFill>
              <a:latin typeface="Canva Sans"/>
              <a:ea typeface="Canva Sans"/>
              <a:cs typeface="Canva Sans"/>
              <a:sym typeface="Canva Sans"/>
            </a:endParaRPr>
          </a:p>
          <a:p>
            <a:pPr algn="just">
              <a:lnSpc>
                <a:spcPts val="3600"/>
              </a:lnSpc>
            </a:pPr>
            <a:r>
              <a:rPr lang="en-US" sz="3000">
                <a:solidFill>
                  <a:srgbClr val="000000"/>
                </a:solidFill>
                <a:latin typeface="Canva Sans"/>
                <a:ea typeface="Canva Sans"/>
                <a:cs typeface="Canva Sans"/>
                <a:sym typeface="Canva Sans"/>
              </a:rPr>
              <a:t>All other requirements for Georgia can be found in the Georgia Fire Incident Reporting Guide and Georgia Reporting Scheme.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955198" y="263591"/>
            <a:ext cx="8608205"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INCIDENT TAB</a:t>
            </a:r>
          </a:p>
        </p:txBody>
      </p:sp>
      <p:sp>
        <p:nvSpPr>
          <p:cNvPr id="3" name="TextBox 3"/>
          <p:cNvSpPr txBox="1"/>
          <p:nvPr/>
        </p:nvSpPr>
        <p:spPr>
          <a:xfrm>
            <a:off x="2652965" y="1181067"/>
            <a:ext cx="3299090"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Location</a:t>
            </a:r>
          </a:p>
        </p:txBody>
      </p:sp>
      <p:grpSp>
        <p:nvGrpSpPr>
          <p:cNvPr id="4" name="Group 4"/>
          <p:cNvGrpSpPr/>
          <p:nvPr/>
        </p:nvGrpSpPr>
        <p:grpSpPr>
          <a:xfrm rot="5100464">
            <a:off x="5270878" y="-8472144"/>
            <a:ext cx="4546206" cy="13623969"/>
            <a:chOff x="0" y="0"/>
            <a:chExt cx="1197355" cy="3588206"/>
          </a:xfrm>
        </p:grpSpPr>
        <p:sp>
          <p:nvSpPr>
            <p:cNvPr id="5" name="Freeform 5"/>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6" name="TextBox 6"/>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6433443">
            <a:off x="1142085" y="-5758470"/>
            <a:ext cx="4063084" cy="9197401"/>
            <a:chOff x="0" y="0"/>
            <a:chExt cx="1070113" cy="2422361"/>
          </a:xfrm>
        </p:grpSpPr>
        <p:sp>
          <p:nvSpPr>
            <p:cNvPr id="8" name="Freeform 8"/>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9" name="TextBox 9"/>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grpSp>
        <p:nvGrpSpPr>
          <p:cNvPr id="10" name="Group 10"/>
          <p:cNvGrpSpPr/>
          <p:nvPr/>
        </p:nvGrpSpPr>
        <p:grpSpPr>
          <a:xfrm>
            <a:off x="12993121" y="1666875"/>
            <a:ext cx="4595842" cy="4595842"/>
            <a:chOff x="0" y="0"/>
            <a:chExt cx="6127789" cy="6127789"/>
          </a:xfrm>
        </p:grpSpPr>
        <p:grpSp>
          <p:nvGrpSpPr>
            <p:cNvPr id="11" name="Group 11"/>
            <p:cNvGrpSpPr/>
            <p:nvPr/>
          </p:nvGrpSpPr>
          <p:grpSpPr>
            <a:xfrm>
              <a:off x="0" y="0"/>
              <a:ext cx="6127789" cy="612778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13" name="TextBox 13"/>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4" name="Group 14"/>
            <p:cNvGrpSpPr/>
            <p:nvPr/>
          </p:nvGrpSpPr>
          <p:grpSpPr>
            <a:xfrm>
              <a:off x="256575" y="256575"/>
              <a:ext cx="5614639" cy="561463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7" name="Group 17"/>
            <p:cNvGrpSpPr/>
            <p:nvPr/>
          </p:nvGrpSpPr>
          <p:grpSpPr>
            <a:xfrm>
              <a:off x="469146" y="469156"/>
              <a:ext cx="5189497" cy="5189477"/>
              <a:chOff x="0" y="0"/>
              <a:chExt cx="6350000" cy="6349975"/>
            </a:xfrm>
          </p:grpSpPr>
          <p:sp>
            <p:nvSpPr>
              <p:cNvPr id="18" name="Freeform 1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16334" r="-16334"/>
                </a:stretch>
              </a:blipFill>
            </p:spPr>
            <p:txBody>
              <a:bodyPr/>
              <a:lstStyle/>
              <a:p>
                <a:endParaRPr lang="en-US"/>
              </a:p>
            </p:txBody>
          </p:sp>
        </p:grpSp>
      </p:grpSp>
      <p:sp>
        <p:nvSpPr>
          <p:cNvPr id="19" name="TextBox 19"/>
          <p:cNvSpPr txBox="1"/>
          <p:nvPr/>
        </p:nvSpPr>
        <p:spPr>
          <a:xfrm>
            <a:off x="560029" y="2094759"/>
            <a:ext cx="5918646" cy="7881541"/>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Incident Address</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Zone Number</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District</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Location Type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Number Prefix</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Number</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Number Suffix</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Distance/Mile Marker</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Prefix Direction</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Prefix</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Prefix Modifier</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Preposition Type Separator</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Name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Postfix</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Postfix Modifier</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Street Postfix Direction</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Direction of Travel</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Unit Value (Number/Letter)</a:t>
            </a:r>
          </a:p>
        </p:txBody>
      </p:sp>
      <p:sp>
        <p:nvSpPr>
          <p:cNvPr id="20" name="TextBox 20"/>
          <p:cNvSpPr txBox="1"/>
          <p:nvPr/>
        </p:nvSpPr>
        <p:spPr>
          <a:xfrm>
            <a:off x="6893030" y="2085234"/>
            <a:ext cx="5918646" cy="7881541"/>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Unit Type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Favorite Postal Code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Postal Code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City</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State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County</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United States</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Incident GPS Coordinates</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Cross Street</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Place Type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Structure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Site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Subsite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Wing</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Floor</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Room</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Section</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Row</a:t>
            </a:r>
          </a:p>
        </p:txBody>
      </p:sp>
      <p:sp>
        <p:nvSpPr>
          <p:cNvPr id="21" name="TextBox 21"/>
          <p:cNvSpPr txBox="1"/>
          <p:nvPr/>
        </p:nvSpPr>
        <p:spPr>
          <a:xfrm>
            <a:off x="10313290" y="6507299"/>
            <a:ext cx="5918646" cy="2184730"/>
          </a:xfrm>
          <a:prstGeom prst="rect">
            <a:avLst/>
          </a:prstGeom>
        </p:spPr>
        <p:txBody>
          <a:bodyPr lIns="0" tIns="0" rIns="0" bIns="0" rtlCol="0" anchor="t">
            <a:spAutoFit/>
          </a:bodyPr>
          <a:lstStyle/>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Seat</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Marker</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Neighborhood</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Unincorporated Community</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Incorporated Municipality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955198" y="263591"/>
            <a:ext cx="8608205"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INCIDENT TAB</a:t>
            </a:r>
          </a:p>
        </p:txBody>
      </p:sp>
      <p:sp>
        <p:nvSpPr>
          <p:cNvPr id="3" name="TextBox 3"/>
          <p:cNvSpPr txBox="1"/>
          <p:nvPr/>
        </p:nvSpPr>
        <p:spPr>
          <a:xfrm>
            <a:off x="2249277" y="1885193"/>
            <a:ext cx="3299090"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Property Use</a:t>
            </a:r>
          </a:p>
        </p:txBody>
      </p:sp>
      <p:grpSp>
        <p:nvGrpSpPr>
          <p:cNvPr id="4" name="Group 4"/>
          <p:cNvGrpSpPr/>
          <p:nvPr/>
        </p:nvGrpSpPr>
        <p:grpSpPr>
          <a:xfrm rot="5100464">
            <a:off x="5270878" y="-8472144"/>
            <a:ext cx="4546206" cy="13623969"/>
            <a:chOff x="0" y="0"/>
            <a:chExt cx="1197355" cy="3588206"/>
          </a:xfrm>
        </p:grpSpPr>
        <p:sp>
          <p:nvSpPr>
            <p:cNvPr id="5" name="Freeform 5"/>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6" name="TextBox 6"/>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6433443">
            <a:off x="1142085" y="-5758470"/>
            <a:ext cx="4063084" cy="9197401"/>
            <a:chOff x="0" y="0"/>
            <a:chExt cx="1070113" cy="2422361"/>
          </a:xfrm>
        </p:grpSpPr>
        <p:sp>
          <p:nvSpPr>
            <p:cNvPr id="8" name="Freeform 8"/>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9" name="TextBox 9"/>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grpSp>
        <p:nvGrpSpPr>
          <p:cNvPr id="10" name="Group 10"/>
          <p:cNvGrpSpPr/>
          <p:nvPr/>
        </p:nvGrpSpPr>
        <p:grpSpPr>
          <a:xfrm>
            <a:off x="12993121" y="1666875"/>
            <a:ext cx="4595842" cy="4595842"/>
            <a:chOff x="0" y="0"/>
            <a:chExt cx="6127789" cy="6127789"/>
          </a:xfrm>
        </p:grpSpPr>
        <p:grpSp>
          <p:nvGrpSpPr>
            <p:cNvPr id="11" name="Group 11"/>
            <p:cNvGrpSpPr/>
            <p:nvPr/>
          </p:nvGrpSpPr>
          <p:grpSpPr>
            <a:xfrm>
              <a:off x="0" y="0"/>
              <a:ext cx="6127789" cy="612778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13" name="TextBox 13"/>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4" name="Group 14"/>
            <p:cNvGrpSpPr/>
            <p:nvPr/>
          </p:nvGrpSpPr>
          <p:grpSpPr>
            <a:xfrm>
              <a:off x="256575" y="256575"/>
              <a:ext cx="5614639" cy="561463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7" name="Group 17"/>
            <p:cNvGrpSpPr/>
            <p:nvPr/>
          </p:nvGrpSpPr>
          <p:grpSpPr>
            <a:xfrm>
              <a:off x="469146" y="469156"/>
              <a:ext cx="5189497" cy="5189477"/>
              <a:chOff x="0" y="0"/>
              <a:chExt cx="6350000" cy="6349975"/>
            </a:xfrm>
          </p:grpSpPr>
          <p:sp>
            <p:nvSpPr>
              <p:cNvPr id="18" name="Freeform 1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06" r="-24906"/>
                </a:stretch>
              </a:blipFill>
            </p:spPr>
            <p:txBody>
              <a:bodyPr/>
              <a:lstStyle/>
              <a:p>
                <a:endParaRPr lang="en-US"/>
              </a:p>
            </p:txBody>
          </p:sp>
        </p:grpSp>
      </p:grpSp>
      <p:sp>
        <p:nvSpPr>
          <p:cNvPr id="19" name="TextBox 19"/>
          <p:cNvSpPr txBox="1"/>
          <p:nvPr/>
        </p:nvSpPr>
        <p:spPr>
          <a:xfrm>
            <a:off x="699232" y="2804693"/>
            <a:ext cx="5918646" cy="1308298"/>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Property Use Type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Property In Use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Property Secondary Use</a:t>
            </a:r>
          </a:p>
        </p:txBody>
      </p:sp>
      <p:sp>
        <p:nvSpPr>
          <p:cNvPr id="20" name="TextBox 20"/>
          <p:cNvSpPr txBox="1"/>
          <p:nvPr/>
        </p:nvSpPr>
        <p:spPr>
          <a:xfrm>
            <a:off x="2249277" y="4808316"/>
            <a:ext cx="3299090"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Actions</a:t>
            </a:r>
          </a:p>
        </p:txBody>
      </p:sp>
      <p:sp>
        <p:nvSpPr>
          <p:cNvPr id="21" name="TextBox 21"/>
          <p:cNvSpPr txBox="1"/>
          <p:nvPr/>
        </p:nvSpPr>
        <p:spPr>
          <a:xfrm>
            <a:off x="699232" y="5727816"/>
            <a:ext cx="5918646" cy="870082"/>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Action Type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Actions Taken</a:t>
            </a:r>
          </a:p>
        </p:txBody>
      </p:sp>
      <p:sp>
        <p:nvSpPr>
          <p:cNvPr id="22" name="TextBox 22"/>
          <p:cNvSpPr txBox="1"/>
          <p:nvPr/>
        </p:nvSpPr>
        <p:spPr>
          <a:xfrm>
            <a:off x="1556601" y="7064623"/>
            <a:ext cx="3925502"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Aid Given/Received</a:t>
            </a:r>
          </a:p>
        </p:txBody>
      </p:sp>
      <p:sp>
        <p:nvSpPr>
          <p:cNvPr id="23" name="TextBox 23"/>
          <p:cNvSpPr txBox="1"/>
          <p:nvPr/>
        </p:nvSpPr>
        <p:spPr>
          <a:xfrm>
            <a:off x="560029" y="7984124"/>
            <a:ext cx="5918646" cy="870082"/>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Add Given</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Non-Fire Department Aid</a:t>
            </a:r>
          </a:p>
        </p:txBody>
      </p:sp>
      <p:sp>
        <p:nvSpPr>
          <p:cNvPr id="24" name="TextBox 24"/>
          <p:cNvSpPr txBox="1"/>
          <p:nvPr/>
        </p:nvSpPr>
        <p:spPr>
          <a:xfrm>
            <a:off x="7181249" y="1952764"/>
            <a:ext cx="3925502"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Authorization</a:t>
            </a:r>
          </a:p>
        </p:txBody>
      </p:sp>
      <p:sp>
        <p:nvSpPr>
          <p:cNvPr id="25" name="TextBox 25"/>
          <p:cNvSpPr txBox="1"/>
          <p:nvPr/>
        </p:nvSpPr>
        <p:spPr>
          <a:xfrm>
            <a:off x="6184677" y="2872265"/>
            <a:ext cx="5918646" cy="870082"/>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Member Making Report - Signature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Officer in Charge - Signature</a:t>
            </a:r>
          </a:p>
        </p:txBody>
      </p:sp>
      <p:sp>
        <p:nvSpPr>
          <p:cNvPr id="26" name="TextBox 26"/>
          <p:cNvSpPr txBox="1"/>
          <p:nvPr/>
        </p:nvSpPr>
        <p:spPr>
          <a:xfrm>
            <a:off x="7372795" y="4808316"/>
            <a:ext cx="3299090"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Narratives</a:t>
            </a:r>
          </a:p>
        </p:txBody>
      </p:sp>
      <p:sp>
        <p:nvSpPr>
          <p:cNvPr id="27" name="TextBox 27"/>
          <p:cNvSpPr txBox="1"/>
          <p:nvPr/>
        </p:nvSpPr>
        <p:spPr>
          <a:xfrm>
            <a:off x="6184677" y="5727816"/>
            <a:ext cx="5918646" cy="1308298"/>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Primary Narrative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Obstacles Narrative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Additional Narrative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39913" y="444554"/>
            <a:ext cx="9220697"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APPARATUS/PERSONNEL</a:t>
            </a:r>
          </a:p>
        </p:txBody>
      </p:sp>
      <p:grpSp>
        <p:nvGrpSpPr>
          <p:cNvPr id="3" name="Group 3"/>
          <p:cNvGrpSpPr/>
          <p:nvPr/>
        </p:nvGrpSpPr>
        <p:grpSpPr>
          <a:xfrm rot="5100464">
            <a:off x="5270878" y="-8472144"/>
            <a:ext cx="4546206" cy="13623969"/>
            <a:chOff x="0" y="0"/>
            <a:chExt cx="1197355" cy="3588206"/>
          </a:xfrm>
        </p:grpSpPr>
        <p:sp>
          <p:nvSpPr>
            <p:cNvPr id="4" name="Freeform 4"/>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5" name="TextBox 5"/>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6433443">
            <a:off x="1142085" y="-5758470"/>
            <a:ext cx="4063084" cy="9197401"/>
            <a:chOff x="0" y="0"/>
            <a:chExt cx="1070113" cy="2422361"/>
          </a:xfrm>
        </p:grpSpPr>
        <p:sp>
          <p:nvSpPr>
            <p:cNvPr id="7" name="Freeform 7"/>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8" name="TextBox 8"/>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12993121" y="1666875"/>
            <a:ext cx="4595842" cy="4595842"/>
            <a:chOff x="0" y="0"/>
            <a:chExt cx="6127789" cy="6127789"/>
          </a:xfrm>
        </p:grpSpPr>
        <p:grpSp>
          <p:nvGrpSpPr>
            <p:cNvPr id="10" name="Group 10"/>
            <p:cNvGrpSpPr/>
            <p:nvPr/>
          </p:nvGrpSpPr>
          <p:grpSpPr>
            <a:xfrm>
              <a:off x="0" y="0"/>
              <a:ext cx="6127789" cy="612778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12" name="TextBox 12"/>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3" name="Group 13"/>
            <p:cNvGrpSpPr/>
            <p:nvPr/>
          </p:nvGrpSpPr>
          <p:grpSpPr>
            <a:xfrm>
              <a:off x="256575" y="256575"/>
              <a:ext cx="5614639" cy="561463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5" name="TextBox 15"/>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sp>
        <p:nvSpPr>
          <p:cNvPr id="16" name="Freeform 16"/>
          <p:cNvSpPr/>
          <p:nvPr/>
        </p:nvSpPr>
        <p:spPr>
          <a:xfrm>
            <a:off x="13250262" y="190739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7"/>
          <p:cNvSpPr txBox="1"/>
          <p:nvPr/>
        </p:nvSpPr>
        <p:spPr>
          <a:xfrm>
            <a:off x="829409" y="1885193"/>
            <a:ext cx="4718957"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Unit Responses Details</a:t>
            </a:r>
          </a:p>
        </p:txBody>
      </p:sp>
      <p:sp>
        <p:nvSpPr>
          <p:cNvPr id="18" name="TextBox 18"/>
          <p:cNvSpPr txBox="1"/>
          <p:nvPr/>
        </p:nvSpPr>
        <p:spPr>
          <a:xfrm>
            <a:off x="699232" y="2804693"/>
            <a:ext cx="5918646" cy="6566892"/>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Unit Personnel County</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Unit Personnel</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Unit Actions Taken</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Unit Response Starting GPS Coordinates</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Unable to Dispatch</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Dispatch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Enroute to Scene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Canceled Enroute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Staging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On Scene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In Services Date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Clear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Response Mode:</a:t>
            </a:r>
          </a:p>
          <a:p>
            <a:pPr algn="l">
              <a:lnSpc>
                <a:spcPts val="3500"/>
              </a:lnSpc>
            </a:pPr>
            <a:endParaRPr lang="en-US" sz="2500">
              <a:solidFill>
                <a:srgbClr val="000000"/>
              </a:solidFill>
              <a:latin typeface="Canva Sans"/>
              <a:ea typeface="Canva Sans"/>
              <a:cs typeface="Canva Sans"/>
              <a:sym typeface="Canva Sans"/>
            </a:endParaRPr>
          </a:p>
        </p:txBody>
      </p:sp>
      <p:sp>
        <p:nvSpPr>
          <p:cNvPr id="19" name="TextBox 19"/>
          <p:cNvSpPr txBox="1"/>
          <p:nvPr/>
        </p:nvSpPr>
        <p:spPr>
          <a:xfrm>
            <a:off x="7181249" y="1952764"/>
            <a:ext cx="3925502"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Medical</a:t>
            </a:r>
          </a:p>
        </p:txBody>
      </p:sp>
      <p:sp>
        <p:nvSpPr>
          <p:cNvPr id="20" name="TextBox 20"/>
          <p:cNvSpPr txBox="1"/>
          <p:nvPr/>
        </p:nvSpPr>
        <p:spPr>
          <a:xfrm>
            <a:off x="6184677" y="2872265"/>
            <a:ext cx="5918646" cy="3937595"/>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At Patient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Transfer Patient Care to Agency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Enroute to Hospital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Arrived at Hospital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Transfer of Patient Care to Facility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Hospital Clear Time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Destination</a:t>
            </a:r>
          </a:p>
        </p:txBody>
      </p:sp>
      <p:sp>
        <p:nvSpPr>
          <p:cNvPr id="21" name="TextBox 21"/>
          <p:cNvSpPr txBox="1"/>
          <p:nvPr/>
        </p:nvSpPr>
        <p:spPr>
          <a:xfrm>
            <a:off x="6184677" y="7801937"/>
            <a:ext cx="5918646" cy="431866"/>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Unit Narrative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39913" y="444554"/>
            <a:ext cx="9220697"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EMERGING HAZARDS</a:t>
            </a:r>
          </a:p>
        </p:txBody>
      </p:sp>
      <p:sp>
        <p:nvSpPr>
          <p:cNvPr id="3" name="TextBox 3"/>
          <p:cNvSpPr txBox="1"/>
          <p:nvPr/>
        </p:nvSpPr>
        <p:spPr>
          <a:xfrm>
            <a:off x="1159874" y="1638300"/>
            <a:ext cx="4718957"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Electric Hazards</a:t>
            </a:r>
          </a:p>
        </p:txBody>
      </p:sp>
      <p:grpSp>
        <p:nvGrpSpPr>
          <p:cNvPr id="4" name="Group 4"/>
          <p:cNvGrpSpPr/>
          <p:nvPr/>
        </p:nvGrpSpPr>
        <p:grpSpPr>
          <a:xfrm rot="5100464">
            <a:off x="5270878" y="-8472144"/>
            <a:ext cx="4546206" cy="13623969"/>
            <a:chOff x="0" y="0"/>
            <a:chExt cx="1197355" cy="3588206"/>
          </a:xfrm>
        </p:grpSpPr>
        <p:sp>
          <p:nvSpPr>
            <p:cNvPr id="5" name="Freeform 5"/>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6" name="TextBox 6"/>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6433443">
            <a:off x="1142085" y="-5758470"/>
            <a:ext cx="4063084" cy="9197401"/>
            <a:chOff x="0" y="0"/>
            <a:chExt cx="1070113" cy="2422361"/>
          </a:xfrm>
        </p:grpSpPr>
        <p:sp>
          <p:nvSpPr>
            <p:cNvPr id="8" name="Freeform 8"/>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9" name="TextBox 9"/>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sp>
        <p:nvSpPr>
          <p:cNvPr id="10" name="TextBox 10"/>
          <p:cNvSpPr txBox="1"/>
          <p:nvPr/>
        </p:nvSpPr>
        <p:spPr>
          <a:xfrm>
            <a:off x="560029" y="2085234"/>
            <a:ext cx="5918646" cy="7881541"/>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Electric Hazards</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Electric Hazard Type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Source or Target</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State Additions</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Was the battery fire responsible for any injury or death to non-emergency personnel?</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If so, what led to the non-emergency personnel injury or fatality?</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Was the battery fire responsible for any injury or death to Emergency Personnel?</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If so, what led to the emergency personnel injury or fatality?</a:t>
            </a:r>
          </a:p>
        </p:txBody>
      </p:sp>
      <p:sp>
        <p:nvSpPr>
          <p:cNvPr id="11" name="TextBox 11"/>
          <p:cNvSpPr txBox="1"/>
          <p:nvPr/>
        </p:nvSpPr>
        <p:spPr>
          <a:xfrm>
            <a:off x="7923130" y="2196596"/>
            <a:ext cx="5918646" cy="3061163"/>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Wind Turbine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Photovoltaics</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Photovoltaics Type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Source or Target</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Other</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None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Not Applicable</a:t>
            </a:r>
          </a:p>
        </p:txBody>
      </p:sp>
      <p:sp>
        <p:nvSpPr>
          <p:cNvPr id="12" name="TextBox 12"/>
          <p:cNvSpPr txBox="1"/>
          <p:nvPr/>
        </p:nvSpPr>
        <p:spPr>
          <a:xfrm>
            <a:off x="8167653" y="1638300"/>
            <a:ext cx="7405570"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Power Generation Hardware Hazards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39913" y="444554"/>
            <a:ext cx="9220697"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DISPATCH TAB</a:t>
            </a:r>
          </a:p>
        </p:txBody>
      </p:sp>
      <p:sp>
        <p:nvSpPr>
          <p:cNvPr id="3" name="TextBox 3"/>
          <p:cNvSpPr txBox="1"/>
          <p:nvPr/>
        </p:nvSpPr>
        <p:spPr>
          <a:xfrm>
            <a:off x="2975387" y="3593416"/>
            <a:ext cx="4718957"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Dispatch Details</a:t>
            </a:r>
          </a:p>
        </p:txBody>
      </p:sp>
      <p:grpSp>
        <p:nvGrpSpPr>
          <p:cNvPr id="4" name="Group 4"/>
          <p:cNvGrpSpPr/>
          <p:nvPr/>
        </p:nvGrpSpPr>
        <p:grpSpPr>
          <a:xfrm rot="5100464">
            <a:off x="5270878" y="-8472144"/>
            <a:ext cx="4546206" cy="13623969"/>
            <a:chOff x="0" y="0"/>
            <a:chExt cx="1197355" cy="3588206"/>
          </a:xfrm>
        </p:grpSpPr>
        <p:sp>
          <p:nvSpPr>
            <p:cNvPr id="5" name="Freeform 5"/>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6" name="TextBox 6"/>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6433443">
            <a:off x="1142085" y="-5758470"/>
            <a:ext cx="4063084" cy="9197401"/>
            <a:chOff x="0" y="0"/>
            <a:chExt cx="1070113" cy="2422361"/>
          </a:xfrm>
        </p:grpSpPr>
        <p:sp>
          <p:nvSpPr>
            <p:cNvPr id="8" name="Freeform 8"/>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9" name="TextBox 9"/>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sp>
        <p:nvSpPr>
          <p:cNvPr id="10" name="TextBox 10"/>
          <p:cNvSpPr txBox="1"/>
          <p:nvPr/>
        </p:nvSpPr>
        <p:spPr>
          <a:xfrm>
            <a:off x="2721268" y="4201893"/>
            <a:ext cx="5918646" cy="4375811"/>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Dispatch Center ID</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Dispatch Incident Number</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Dispatch Determinant</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Dispatch Incident Code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Dispatch Disposition</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Dispatch Automatic Alarm</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Dispatch Shifts or Platoon</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CAD Comments</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Comment Time Stamp</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Comments</a:t>
            </a:r>
          </a:p>
        </p:txBody>
      </p:sp>
      <p:sp>
        <p:nvSpPr>
          <p:cNvPr id="11" name="TextBox 11"/>
          <p:cNvSpPr txBox="1"/>
          <p:nvPr/>
        </p:nvSpPr>
        <p:spPr>
          <a:xfrm>
            <a:off x="5981655" y="1563965"/>
            <a:ext cx="7268607" cy="1099688"/>
          </a:xfrm>
          <a:prstGeom prst="rect">
            <a:avLst/>
          </a:prstGeom>
        </p:spPr>
        <p:txBody>
          <a:bodyPr lIns="0" tIns="0" rIns="0" bIns="0" rtlCol="0" anchor="t">
            <a:spAutoFit/>
          </a:bodyPr>
          <a:lstStyle/>
          <a:p>
            <a:pPr algn="l">
              <a:lnSpc>
                <a:spcPts val="4480"/>
              </a:lnSpc>
            </a:pPr>
            <a:r>
              <a:rPr lang="en-US" sz="3200" b="1">
                <a:solidFill>
                  <a:srgbClr val="000000"/>
                </a:solidFill>
                <a:latin typeface="Canva Sans Bold"/>
                <a:ea typeface="Canva Sans Bold"/>
                <a:cs typeface="Canva Sans Bold"/>
                <a:sym typeface="Canva Sans Bold"/>
              </a:rPr>
              <a:t>Dispatch Tab will be only used for Departments with CAD Integration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964611" y="1178057"/>
            <a:ext cx="14294689"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CONDITIONAL TABS</a:t>
            </a:r>
          </a:p>
        </p:txBody>
      </p:sp>
      <p:grpSp>
        <p:nvGrpSpPr>
          <p:cNvPr id="3" name="Group 3"/>
          <p:cNvGrpSpPr/>
          <p:nvPr/>
        </p:nvGrpSpPr>
        <p:grpSpPr>
          <a:xfrm rot="5100464">
            <a:off x="5270878" y="-8472144"/>
            <a:ext cx="4546206" cy="13623969"/>
            <a:chOff x="0" y="0"/>
            <a:chExt cx="1197355" cy="3588206"/>
          </a:xfrm>
        </p:grpSpPr>
        <p:sp>
          <p:nvSpPr>
            <p:cNvPr id="4" name="Freeform 4"/>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5" name="TextBox 5"/>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6433443">
            <a:off x="1142085" y="-5758470"/>
            <a:ext cx="4063084" cy="9197401"/>
            <a:chOff x="0" y="0"/>
            <a:chExt cx="1070113" cy="2422361"/>
          </a:xfrm>
        </p:grpSpPr>
        <p:sp>
          <p:nvSpPr>
            <p:cNvPr id="7" name="Freeform 7"/>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8" name="TextBox 8"/>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sp>
        <p:nvSpPr>
          <p:cNvPr id="9" name="TextBox 9"/>
          <p:cNvSpPr txBox="1"/>
          <p:nvPr/>
        </p:nvSpPr>
        <p:spPr>
          <a:xfrm>
            <a:off x="326755" y="3034503"/>
            <a:ext cx="5918646" cy="1746514"/>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Fire Primarily Occurred</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Water Supply</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Suppression Appliance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Fire Investigation Needed</a:t>
            </a:r>
          </a:p>
        </p:txBody>
      </p:sp>
      <p:sp>
        <p:nvSpPr>
          <p:cNvPr id="10" name="TextBox 10"/>
          <p:cNvSpPr txBox="1"/>
          <p:nvPr/>
        </p:nvSpPr>
        <p:spPr>
          <a:xfrm>
            <a:off x="560029" y="2466678"/>
            <a:ext cx="7405570" cy="609600"/>
          </a:xfrm>
          <a:prstGeom prst="rect">
            <a:avLst/>
          </a:prstGeom>
        </p:spPr>
        <p:txBody>
          <a:bodyPr lIns="0" tIns="0" rIns="0" bIns="0" rtlCol="0" anchor="t">
            <a:spAutoFit/>
          </a:bodyPr>
          <a:lstStyle/>
          <a:p>
            <a:pPr algn="just">
              <a:lnSpc>
                <a:spcPts val="4559"/>
              </a:lnSpc>
            </a:pPr>
            <a:r>
              <a:rPr lang="en-US" sz="3799" b="1" u="sng">
                <a:solidFill>
                  <a:srgbClr val="000000"/>
                </a:solidFill>
                <a:latin typeface="Poppins Bold"/>
                <a:ea typeface="Poppins Bold"/>
                <a:cs typeface="Poppins Bold"/>
                <a:sym typeface="Poppins Bold"/>
              </a:rPr>
              <a:t>Fire Tab</a:t>
            </a:r>
          </a:p>
        </p:txBody>
      </p:sp>
      <p:sp>
        <p:nvSpPr>
          <p:cNvPr id="11" name="TextBox 11"/>
          <p:cNvSpPr txBox="1"/>
          <p:nvPr/>
        </p:nvSpPr>
        <p:spPr>
          <a:xfrm>
            <a:off x="326755" y="5672693"/>
            <a:ext cx="5918646" cy="2622947"/>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Fire Progression Evident</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Fire Arrival Condition</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Fire Floor of Origin</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Fire Room of Origin</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Fire Damage Type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Structure Fire Cause</a:t>
            </a:r>
          </a:p>
        </p:txBody>
      </p:sp>
      <p:sp>
        <p:nvSpPr>
          <p:cNvPr id="12" name="TextBox 12"/>
          <p:cNvSpPr txBox="1"/>
          <p:nvPr/>
        </p:nvSpPr>
        <p:spPr>
          <a:xfrm>
            <a:off x="560029" y="5114392"/>
            <a:ext cx="7405570"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Structural Fire</a:t>
            </a:r>
          </a:p>
        </p:txBody>
      </p:sp>
      <p:sp>
        <p:nvSpPr>
          <p:cNvPr id="13" name="TextBox 13"/>
          <p:cNvSpPr txBox="1"/>
          <p:nvPr/>
        </p:nvSpPr>
        <p:spPr>
          <a:xfrm>
            <a:off x="6003135" y="5701268"/>
            <a:ext cx="5918646" cy="870082"/>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Fire Acres Burned</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Outside Fire Cause</a:t>
            </a:r>
          </a:p>
        </p:txBody>
      </p:sp>
      <p:sp>
        <p:nvSpPr>
          <p:cNvPr id="14" name="TextBox 14"/>
          <p:cNvSpPr txBox="1"/>
          <p:nvPr/>
        </p:nvSpPr>
        <p:spPr>
          <a:xfrm>
            <a:off x="6236409" y="5142967"/>
            <a:ext cx="7405570"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Outside Fire</a:t>
            </a:r>
          </a:p>
        </p:txBody>
      </p:sp>
      <p:sp>
        <p:nvSpPr>
          <p:cNvPr id="15" name="TextBox 15"/>
          <p:cNvSpPr txBox="1"/>
          <p:nvPr/>
        </p:nvSpPr>
        <p:spPr>
          <a:xfrm>
            <a:off x="10942442" y="2904861"/>
            <a:ext cx="5918646" cy="2622947"/>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Vehicle License Plate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Vehicle Year</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Vehicle Make</a:t>
            </a:r>
          </a:p>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Vehicle Model</a:t>
            </a:r>
          </a:p>
          <a:p>
            <a:pPr algn="l">
              <a:lnSpc>
                <a:spcPts val="3500"/>
              </a:lnSpc>
            </a:pPr>
            <a:endParaRPr lang="en-US" sz="2500">
              <a:solidFill>
                <a:srgbClr val="000000"/>
              </a:solidFill>
              <a:latin typeface="Canva Sans"/>
              <a:ea typeface="Canva Sans"/>
              <a:cs typeface="Canva Sans"/>
              <a:sym typeface="Canva Sans"/>
            </a:endParaRPr>
          </a:p>
          <a:p>
            <a:pPr algn="l">
              <a:lnSpc>
                <a:spcPts val="3500"/>
              </a:lnSpc>
            </a:pPr>
            <a:r>
              <a:rPr lang="en-US" sz="2500">
                <a:solidFill>
                  <a:srgbClr val="000000"/>
                </a:solidFill>
                <a:latin typeface="Canva Sans"/>
                <a:ea typeface="Canva Sans"/>
                <a:cs typeface="Canva Sans"/>
                <a:sym typeface="Canva Sans"/>
              </a:rPr>
              <a:t>Can add up to three</a:t>
            </a:r>
          </a:p>
        </p:txBody>
      </p:sp>
      <p:sp>
        <p:nvSpPr>
          <p:cNvPr id="16" name="TextBox 16"/>
          <p:cNvSpPr txBox="1"/>
          <p:nvPr/>
        </p:nvSpPr>
        <p:spPr>
          <a:xfrm>
            <a:off x="10942442" y="2476203"/>
            <a:ext cx="7405570" cy="485808"/>
          </a:xfrm>
          <a:prstGeom prst="rect">
            <a:avLst/>
          </a:prstGeom>
        </p:spPr>
        <p:txBody>
          <a:bodyPr lIns="0" tIns="0" rIns="0" bIns="0" rtlCol="0" anchor="t">
            <a:spAutoFit/>
          </a:bodyPr>
          <a:lstStyle/>
          <a:p>
            <a:pPr algn="just">
              <a:lnSpc>
                <a:spcPts val="3600"/>
              </a:lnSpc>
            </a:pPr>
            <a:r>
              <a:rPr lang="en-US" sz="3000" b="1">
                <a:solidFill>
                  <a:srgbClr val="000000"/>
                </a:solidFill>
                <a:latin typeface="Poppins Bold"/>
                <a:ea typeface="Poppins Bold"/>
                <a:cs typeface="Poppins Bold"/>
                <a:sym typeface="Poppins Bold"/>
              </a:rPr>
              <a:t>Incident Vehicle Information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964611" y="1178057"/>
            <a:ext cx="14294689"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CONDITIONAL TABS</a:t>
            </a:r>
          </a:p>
        </p:txBody>
      </p:sp>
      <p:grpSp>
        <p:nvGrpSpPr>
          <p:cNvPr id="3" name="Group 3"/>
          <p:cNvGrpSpPr/>
          <p:nvPr/>
        </p:nvGrpSpPr>
        <p:grpSpPr>
          <a:xfrm rot="5100464">
            <a:off x="5270878" y="-8472144"/>
            <a:ext cx="4546206" cy="13623969"/>
            <a:chOff x="0" y="0"/>
            <a:chExt cx="1197355" cy="3588206"/>
          </a:xfrm>
        </p:grpSpPr>
        <p:sp>
          <p:nvSpPr>
            <p:cNvPr id="4" name="Freeform 4"/>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5" name="TextBox 5"/>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6433443">
            <a:off x="1142085" y="-5758470"/>
            <a:ext cx="4063084" cy="9197401"/>
            <a:chOff x="0" y="0"/>
            <a:chExt cx="1070113" cy="2422361"/>
          </a:xfrm>
        </p:grpSpPr>
        <p:sp>
          <p:nvSpPr>
            <p:cNvPr id="7" name="Freeform 7"/>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8" name="TextBox 8"/>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sp>
        <p:nvSpPr>
          <p:cNvPr id="9" name="TextBox 9"/>
          <p:cNvSpPr txBox="1"/>
          <p:nvPr/>
        </p:nvSpPr>
        <p:spPr>
          <a:xfrm>
            <a:off x="326755" y="3034503"/>
            <a:ext cx="5918646" cy="3499379"/>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Exposures</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Exposure Type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Exposure Damage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Exposure Location Use Type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Exposure Location in Use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Location Secondary Use</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Same as Location Information requested</a:t>
            </a:r>
          </a:p>
        </p:txBody>
      </p:sp>
      <p:sp>
        <p:nvSpPr>
          <p:cNvPr id="10" name="TextBox 10"/>
          <p:cNvSpPr txBox="1"/>
          <p:nvPr/>
        </p:nvSpPr>
        <p:spPr>
          <a:xfrm>
            <a:off x="560029" y="2466678"/>
            <a:ext cx="7405570" cy="609600"/>
          </a:xfrm>
          <a:prstGeom prst="rect">
            <a:avLst/>
          </a:prstGeom>
        </p:spPr>
        <p:txBody>
          <a:bodyPr lIns="0" tIns="0" rIns="0" bIns="0" rtlCol="0" anchor="t">
            <a:spAutoFit/>
          </a:bodyPr>
          <a:lstStyle/>
          <a:p>
            <a:pPr algn="just">
              <a:lnSpc>
                <a:spcPts val="4559"/>
              </a:lnSpc>
            </a:pPr>
            <a:r>
              <a:rPr lang="en-US" sz="3799" b="1" u="sng">
                <a:solidFill>
                  <a:srgbClr val="000000"/>
                </a:solidFill>
                <a:latin typeface="Poppins Bold"/>
                <a:ea typeface="Poppins Bold"/>
                <a:cs typeface="Poppins Bold"/>
                <a:sym typeface="Poppins Bold"/>
              </a:rPr>
              <a:t>Fire Exposures</a:t>
            </a:r>
          </a:p>
        </p:txBody>
      </p:sp>
      <p:sp>
        <p:nvSpPr>
          <p:cNvPr id="11" name="TextBox 11"/>
          <p:cNvSpPr txBox="1"/>
          <p:nvPr/>
        </p:nvSpPr>
        <p:spPr>
          <a:xfrm>
            <a:off x="7073794" y="3034503"/>
            <a:ext cx="9953013" cy="6566892"/>
          </a:xfrm>
          <a:prstGeom prst="rect">
            <a:avLst/>
          </a:prstGeom>
        </p:spPr>
        <p:txBody>
          <a:bodyPr lIns="0" tIns="0" rIns="0" bIns="0" rtlCol="0" anchor="t">
            <a:spAutoFit/>
          </a:bodyPr>
          <a:lstStyle/>
          <a:p>
            <a:pPr marL="539754" lvl="1" indent="-269877" algn="l">
              <a:lnSpc>
                <a:spcPts val="3500"/>
              </a:lnSpc>
              <a:buFont typeface="Arial"/>
              <a:buChar char="•"/>
            </a:pPr>
            <a:r>
              <a:rPr lang="en-US" sz="2500">
                <a:solidFill>
                  <a:srgbClr val="000000"/>
                </a:solidFill>
                <a:latin typeface="Canva Sans"/>
                <a:ea typeface="Canva Sans"/>
                <a:cs typeface="Canva Sans"/>
                <a:sym typeface="Canva Sans"/>
              </a:rPr>
              <a:t>Patients</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Patient Care Report</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Provider Impression/Assessment</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Patient Status</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Transport Disposition</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Pre-Arrival Cardiac Arrest</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Cardiac Arrest</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Initial Level of Provider</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Highest Level of Care Provided on Scene</a:t>
            </a:r>
          </a:p>
          <a:p>
            <a:pPr marL="1619263" lvl="3" indent="-404816" algn="l">
              <a:lnSpc>
                <a:spcPts val="3500"/>
              </a:lnSpc>
              <a:buFont typeface="Arial"/>
              <a:buChar char="￭"/>
            </a:pPr>
            <a:r>
              <a:rPr lang="en-US" sz="2500">
                <a:solidFill>
                  <a:srgbClr val="000000"/>
                </a:solidFill>
                <a:latin typeface="Canva Sans"/>
                <a:ea typeface="Canva Sans"/>
                <a:cs typeface="Canva Sans"/>
                <a:sym typeface="Canva Sans"/>
              </a:rPr>
              <a:t>Patient Body Injuries</a:t>
            </a:r>
          </a:p>
          <a:p>
            <a:pPr marL="2159017" lvl="4" indent="-431803" algn="l">
              <a:lnSpc>
                <a:spcPts val="3500"/>
              </a:lnSpc>
              <a:buFont typeface="Arial"/>
              <a:buChar char="•"/>
            </a:pPr>
            <a:r>
              <a:rPr lang="en-US" sz="2500">
                <a:solidFill>
                  <a:srgbClr val="000000"/>
                </a:solidFill>
                <a:latin typeface="Canva Sans"/>
                <a:ea typeface="Canva Sans"/>
                <a:cs typeface="Canva Sans"/>
                <a:sym typeface="Canva Sans"/>
              </a:rPr>
              <a:t>Injury Type</a:t>
            </a:r>
          </a:p>
          <a:p>
            <a:pPr marL="2159017" lvl="4" indent="-431803" algn="l">
              <a:lnSpc>
                <a:spcPts val="3500"/>
              </a:lnSpc>
              <a:buFont typeface="Arial"/>
              <a:buChar char="•"/>
            </a:pPr>
            <a:r>
              <a:rPr lang="en-US" sz="2500">
                <a:solidFill>
                  <a:srgbClr val="000000"/>
                </a:solidFill>
                <a:latin typeface="Canva Sans"/>
                <a:ea typeface="Canva Sans"/>
                <a:cs typeface="Canva Sans"/>
                <a:sym typeface="Canva Sans"/>
              </a:rPr>
              <a:t>Body Site of Injury</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Procedures Used</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Patient Human Factors Contributing to Injury</a:t>
            </a:r>
          </a:p>
          <a:p>
            <a:pPr marL="1079509" lvl="2" indent="-359836" algn="l">
              <a:lnSpc>
                <a:spcPts val="3500"/>
              </a:lnSpc>
              <a:buFont typeface="Arial"/>
              <a:buChar char="⚬"/>
            </a:pPr>
            <a:r>
              <a:rPr lang="en-US" sz="2500">
                <a:solidFill>
                  <a:srgbClr val="000000"/>
                </a:solidFill>
                <a:latin typeface="Canva Sans"/>
                <a:ea typeface="Canva Sans"/>
                <a:cs typeface="Canva Sans"/>
                <a:sym typeface="Canva Sans"/>
              </a:rPr>
              <a:t>Safety Equipment Used or Deployed by Patient</a:t>
            </a:r>
          </a:p>
        </p:txBody>
      </p:sp>
      <p:sp>
        <p:nvSpPr>
          <p:cNvPr id="12" name="TextBox 12"/>
          <p:cNvSpPr txBox="1"/>
          <p:nvPr/>
        </p:nvSpPr>
        <p:spPr>
          <a:xfrm>
            <a:off x="7307068" y="2466678"/>
            <a:ext cx="7405570" cy="609600"/>
          </a:xfrm>
          <a:prstGeom prst="rect">
            <a:avLst/>
          </a:prstGeom>
        </p:spPr>
        <p:txBody>
          <a:bodyPr lIns="0" tIns="0" rIns="0" bIns="0" rtlCol="0" anchor="t">
            <a:spAutoFit/>
          </a:bodyPr>
          <a:lstStyle/>
          <a:p>
            <a:pPr algn="just">
              <a:lnSpc>
                <a:spcPts val="4559"/>
              </a:lnSpc>
            </a:pPr>
            <a:r>
              <a:rPr lang="en-US" sz="3799" b="1" u="sng">
                <a:solidFill>
                  <a:srgbClr val="000000"/>
                </a:solidFill>
                <a:latin typeface="Poppins Bold"/>
                <a:ea typeface="Poppins Bold"/>
                <a:cs typeface="Poppins Bold"/>
                <a:sym typeface="Poppins Bold"/>
              </a:rPr>
              <a:t>Medical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100464">
            <a:off x="5270878" y="-8472144"/>
            <a:ext cx="4546206" cy="13623969"/>
            <a:chOff x="0" y="0"/>
            <a:chExt cx="1197355" cy="3588206"/>
          </a:xfrm>
        </p:grpSpPr>
        <p:sp>
          <p:nvSpPr>
            <p:cNvPr id="3" name="Freeform 3"/>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4" name="TextBox 4"/>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6433443">
            <a:off x="1142085" y="-5758470"/>
            <a:ext cx="4063084" cy="9197401"/>
            <a:chOff x="0" y="0"/>
            <a:chExt cx="1070113" cy="2422361"/>
          </a:xfrm>
        </p:grpSpPr>
        <p:sp>
          <p:nvSpPr>
            <p:cNvPr id="6" name="Freeform 6"/>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7" name="TextBox 7"/>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sp>
        <p:nvSpPr>
          <p:cNvPr id="8" name="TextBox 8"/>
          <p:cNvSpPr txBox="1"/>
          <p:nvPr/>
        </p:nvSpPr>
        <p:spPr>
          <a:xfrm>
            <a:off x="5405197" y="1009650"/>
            <a:ext cx="11854103" cy="1847982"/>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ENHANCEMENTS TO AID IN COMPLETING THE FORM</a:t>
            </a:r>
          </a:p>
        </p:txBody>
      </p:sp>
      <p:sp>
        <p:nvSpPr>
          <p:cNvPr id="9" name="TextBox 9"/>
          <p:cNvSpPr txBox="1"/>
          <p:nvPr/>
        </p:nvSpPr>
        <p:spPr>
          <a:xfrm>
            <a:off x="1028700" y="2898168"/>
            <a:ext cx="15724559" cy="1181100"/>
          </a:xfrm>
          <a:prstGeom prst="rect">
            <a:avLst/>
          </a:prstGeom>
        </p:spPr>
        <p:txBody>
          <a:bodyPr lIns="0" tIns="0" rIns="0" bIns="0" rtlCol="0" anchor="t">
            <a:spAutoFit/>
          </a:bodyPr>
          <a:lstStyle/>
          <a:p>
            <a:pPr algn="just">
              <a:lnSpc>
                <a:spcPts val="4559"/>
              </a:lnSpc>
            </a:pPr>
            <a:r>
              <a:rPr lang="en-US" sz="3799" b="1" u="sng">
                <a:solidFill>
                  <a:srgbClr val="000000"/>
                </a:solidFill>
                <a:latin typeface="Poppins Bold"/>
                <a:ea typeface="Poppins Bold"/>
                <a:cs typeface="Poppins Bold"/>
                <a:sym typeface="Poppins Bold"/>
              </a:rPr>
              <a:t>These elements will be included in the incident form to aid in its completion.</a:t>
            </a:r>
          </a:p>
        </p:txBody>
      </p:sp>
      <p:sp>
        <p:nvSpPr>
          <p:cNvPr id="10" name="TextBox 10"/>
          <p:cNvSpPr txBox="1"/>
          <p:nvPr/>
        </p:nvSpPr>
        <p:spPr>
          <a:xfrm>
            <a:off x="1028700" y="4117369"/>
            <a:ext cx="15724559" cy="5753100"/>
          </a:xfrm>
          <a:prstGeom prst="rect">
            <a:avLst/>
          </a:prstGeom>
        </p:spPr>
        <p:txBody>
          <a:bodyPr lIns="0" tIns="0" rIns="0" bIns="0" rtlCol="0" anchor="t">
            <a:spAutoFit/>
          </a:bodyPr>
          <a:lstStyle/>
          <a:p>
            <a:pPr marL="0" lvl="0" indent="0" algn="just">
              <a:lnSpc>
                <a:spcPts val="4559"/>
              </a:lnSpc>
            </a:pPr>
            <a:r>
              <a:rPr lang="en-US" sz="3799">
                <a:solidFill>
                  <a:srgbClr val="000000"/>
                </a:solidFill>
                <a:latin typeface="Poppins"/>
                <a:ea typeface="Poppins"/>
                <a:cs typeface="Poppins"/>
                <a:sym typeface="Poppins"/>
              </a:rPr>
              <a:t>Key Components for Incident Reporting</a:t>
            </a:r>
          </a:p>
          <a:p>
            <a:pPr marL="0" lvl="0" indent="0" algn="just">
              <a:lnSpc>
                <a:spcPts val="4559"/>
              </a:lnSpc>
            </a:pPr>
            <a:endParaRPr lang="en-US" sz="3799">
              <a:solidFill>
                <a:srgbClr val="000000"/>
              </a:solidFill>
              <a:latin typeface="Poppins"/>
              <a:ea typeface="Poppins"/>
              <a:cs typeface="Poppins"/>
              <a:sym typeface="Poppins"/>
            </a:endParaRPr>
          </a:p>
          <a:p>
            <a:pPr marL="820416" lvl="1" indent="-410208" algn="just">
              <a:lnSpc>
                <a:spcPts val="4559"/>
              </a:lnSpc>
              <a:buAutoNum type="arabicPeriod"/>
            </a:pPr>
            <a:r>
              <a:rPr lang="en-US" sz="3799">
                <a:solidFill>
                  <a:srgbClr val="000000"/>
                </a:solidFill>
                <a:latin typeface="Poppins"/>
                <a:ea typeface="Poppins"/>
                <a:cs typeface="Poppins"/>
                <a:sym typeface="Poppins"/>
              </a:rPr>
              <a:t>Incident Details</a:t>
            </a:r>
          </a:p>
          <a:p>
            <a:pPr marL="1640831" lvl="2" indent="-546944" algn="just">
              <a:lnSpc>
                <a:spcPts val="4559"/>
              </a:lnSpc>
              <a:buFont typeface="Arial"/>
              <a:buChar char="⚬"/>
            </a:pPr>
            <a:r>
              <a:rPr lang="en-US" sz="3799">
                <a:solidFill>
                  <a:srgbClr val="000000"/>
                </a:solidFill>
                <a:latin typeface="Poppins"/>
                <a:ea typeface="Poppins"/>
                <a:cs typeface="Poppins"/>
                <a:sym typeface="Poppins"/>
              </a:rPr>
              <a:t>NFIRS to NERIS Incident Type Breakdown</a:t>
            </a:r>
          </a:p>
          <a:p>
            <a:pPr marL="820416" lvl="1" indent="-410208" algn="just">
              <a:lnSpc>
                <a:spcPts val="4559"/>
              </a:lnSpc>
              <a:buAutoNum type="arabicPeriod"/>
            </a:pPr>
            <a:r>
              <a:rPr lang="en-US" sz="3799">
                <a:solidFill>
                  <a:srgbClr val="000000"/>
                </a:solidFill>
                <a:latin typeface="Poppins"/>
                <a:ea typeface="Poppins"/>
                <a:cs typeface="Poppins"/>
                <a:sym typeface="Poppins"/>
              </a:rPr>
              <a:t>Incident Location &amp; Unit Response</a:t>
            </a:r>
          </a:p>
          <a:p>
            <a:pPr marL="1640831" lvl="2" indent="-546944" algn="just">
              <a:lnSpc>
                <a:spcPts val="4559"/>
              </a:lnSpc>
              <a:buFont typeface="Arial"/>
              <a:buChar char="⚬"/>
            </a:pPr>
            <a:r>
              <a:rPr lang="en-US" sz="3799">
                <a:solidFill>
                  <a:srgbClr val="000000"/>
                </a:solidFill>
                <a:latin typeface="Poppins"/>
                <a:ea typeface="Poppins"/>
                <a:cs typeface="Poppins"/>
                <a:sym typeface="Poppins"/>
              </a:rPr>
              <a:t>GPS Location Tool: Aids in determining Latitude and Longitude  </a:t>
            </a:r>
          </a:p>
          <a:p>
            <a:pPr marL="2461247" lvl="3" indent="-615312" algn="just">
              <a:lnSpc>
                <a:spcPts val="4559"/>
              </a:lnSpc>
              <a:buFont typeface="Arial"/>
              <a:buChar char="￭"/>
            </a:pPr>
            <a:r>
              <a:rPr lang="en-US" sz="3799">
                <a:solidFill>
                  <a:srgbClr val="000000"/>
                </a:solidFill>
                <a:latin typeface="Poppins"/>
                <a:ea typeface="Poppins"/>
                <a:cs typeface="Poppins"/>
                <a:sym typeface="Poppins"/>
              </a:rPr>
              <a:t>Please note that this website is not purchased or supported by the State of Georgia or Image Trend Elite; it is merely an option you can utilize.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100464">
            <a:off x="5270878" y="-8472144"/>
            <a:ext cx="4546206" cy="13623969"/>
            <a:chOff x="0" y="0"/>
            <a:chExt cx="1197355" cy="3588206"/>
          </a:xfrm>
        </p:grpSpPr>
        <p:sp>
          <p:nvSpPr>
            <p:cNvPr id="3" name="Freeform 3"/>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1B517B"/>
            </a:solidFill>
          </p:spPr>
          <p:txBody>
            <a:bodyPr/>
            <a:lstStyle/>
            <a:p>
              <a:endParaRPr lang="en-US"/>
            </a:p>
          </p:txBody>
        </p:sp>
        <p:sp>
          <p:nvSpPr>
            <p:cNvPr id="4" name="TextBox 4"/>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6433443">
            <a:off x="1142085" y="-5758470"/>
            <a:ext cx="4063084" cy="9197401"/>
            <a:chOff x="0" y="0"/>
            <a:chExt cx="1070113" cy="2422361"/>
          </a:xfrm>
        </p:grpSpPr>
        <p:sp>
          <p:nvSpPr>
            <p:cNvPr id="6" name="Freeform 6"/>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487BA2"/>
            </a:solidFill>
          </p:spPr>
          <p:txBody>
            <a:bodyPr/>
            <a:lstStyle/>
            <a:p>
              <a:endParaRPr lang="en-US"/>
            </a:p>
          </p:txBody>
        </p:sp>
        <p:sp>
          <p:nvSpPr>
            <p:cNvPr id="7" name="TextBox 7"/>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sp>
        <p:nvSpPr>
          <p:cNvPr id="8" name="Freeform 8"/>
          <p:cNvSpPr/>
          <p:nvPr/>
        </p:nvSpPr>
        <p:spPr>
          <a:xfrm>
            <a:off x="13046091" y="497625"/>
            <a:ext cx="2469522" cy="3289518"/>
          </a:xfrm>
          <a:custGeom>
            <a:avLst/>
            <a:gdLst/>
            <a:ahLst/>
            <a:cxnLst/>
            <a:rect l="l" t="t" r="r" b="b"/>
            <a:pathLst>
              <a:path w="2469522" h="3289518">
                <a:moveTo>
                  <a:pt x="0" y="0"/>
                </a:moveTo>
                <a:lnTo>
                  <a:pt x="2469522" y="0"/>
                </a:lnTo>
                <a:lnTo>
                  <a:pt x="2469522" y="3289518"/>
                </a:lnTo>
                <a:lnTo>
                  <a:pt x="0" y="3289518"/>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2964611" y="1178057"/>
            <a:ext cx="14294689"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WHAT YOU WILL RECEIVE</a:t>
            </a:r>
          </a:p>
        </p:txBody>
      </p:sp>
      <p:sp>
        <p:nvSpPr>
          <p:cNvPr id="10" name="TextBox 10"/>
          <p:cNvSpPr txBox="1"/>
          <p:nvPr/>
        </p:nvSpPr>
        <p:spPr>
          <a:xfrm>
            <a:off x="560029" y="2466678"/>
            <a:ext cx="15724559" cy="2895600"/>
          </a:xfrm>
          <a:prstGeom prst="rect">
            <a:avLst/>
          </a:prstGeom>
        </p:spPr>
        <p:txBody>
          <a:bodyPr lIns="0" tIns="0" rIns="0" bIns="0" rtlCol="0" anchor="t">
            <a:spAutoFit/>
          </a:bodyPr>
          <a:lstStyle/>
          <a:p>
            <a:pPr marL="820416" lvl="1" indent="-410208" algn="just">
              <a:lnSpc>
                <a:spcPts val="4559"/>
              </a:lnSpc>
              <a:buAutoNum type="arabicPeriod"/>
            </a:pPr>
            <a:r>
              <a:rPr lang="en-US" sz="3799">
                <a:solidFill>
                  <a:srgbClr val="000000"/>
                </a:solidFill>
                <a:latin typeface="Poppins"/>
                <a:ea typeface="Poppins"/>
                <a:cs typeface="Poppins"/>
                <a:sym typeface="Poppins"/>
              </a:rPr>
              <a:t>Georgia Fire Incident Reporting Guide</a:t>
            </a:r>
          </a:p>
          <a:p>
            <a:pPr marL="820416" lvl="1" indent="-410208" algn="just">
              <a:lnSpc>
                <a:spcPts val="4559"/>
              </a:lnSpc>
              <a:buAutoNum type="arabicPeriod"/>
            </a:pPr>
            <a:r>
              <a:rPr lang="en-US" sz="3799">
                <a:solidFill>
                  <a:srgbClr val="000000"/>
                </a:solidFill>
                <a:latin typeface="Poppins"/>
                <a:ea typeface="Poppins"/>
                <a:cs typeface="Poppins"/>
                <a:sym typeface="Poppins"/>
              </a:rPr>
              <a:t>NFIRS - NERIS Training Power Point</a:t>
            </a:r>
          </a:p>
          <a:p>
            <a:pPr marL="820416" lvl="1" indent="-410208" algn="just">
              <a:lnSpc>
                <a:spcPts val="4559"/>
              </a:lnSpc>
              <a:buAutoNum type="arabicPeriod"/>
            </a:pPr>
            <a:r>
              <a:rPr lang="en-US" sz="3799">
                <a:solidFill>
                  <a:srgbClr val="000000"/>
                </a:solidFill>
                <a:latin typeface="Poppins"/>
                <a:ea typeface="Poppins"/>
                <a:cs typeface="Poppins"/>
                <a:sym typeface="Poppins"/>
              </a:rPr>
              <a:t>Georgia Fire Incident Report Scheme</a:t>
            </a:r>
          </a:p>
          <a:p>
            <a:pPr marL="820416" lvl="1" indent="-410208" algn="just">
              <a:lnSpc>
                <a:spcPts val="4559"/>
              </a:lnSpc>
              <a:buAutoNum type="arabicPeriod"/>
            </a:pPr>
            <a:r>
              <a:rPr lang="en-US" sz="3799">
                <a:solidFill>
                  <a:srgbClr val="000000"/>
                </a:solidFill>
                <a:latin typeface="Poppins"/>
                <a:ea typeface="Poppins"/>
                <a:cs typeface="Poppins"/>
                <a:sym typeface="Poppins"/>
              </a:rPr>
              <a:t>Georgia NFIRS Incident Type - Georgia NERIS Incident Type </a:t>
            </a:r>
          </a:p>
          <a:p>
            <a:pPr marL="1640831" lvl="2" indent="-546944" algn="just">
              <a:lnSpc>
                <a:spcPts val="4559"/>
              </a:lnSpc>
              <a:buAutoNum type="alphaLcPeriod"/>
            </a:pPr>
            <a:r>
              <a:rPr lang="en-US" sz="3799">
                <a:solidFill>
                  <a:srgbClr val="000000"/>
                </a:solidFill>
                <a:latin typeface="Poppins"/>
                <a:ea typeface="Poppins"/>
                <a:cs typeface="Poppins"/>
                <a:sym typeface="Poppins"/>
              </a:rPr>
              <a:t>This is also found under incident types in the form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77190" y="1647611"/>
            <a:ext cx="11376721" cy="8532541"/>
            <a:chOff x="0" y="0"/>
            <a:chExt cx="812800" cy="609600"/>
          </a:xfrm>
        </p:grpSpPr>
        <p:sp>
          <p:nvSpPr>
            <p:cNvPr id="3" name="Freeform 3"/>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1B517B"/>
            </a:solidFill>
          </p:spPr>
          <p:txBody>
            <a:bodyPr/>
            <a:lstStyle/>
            <a:p>
              <a:endParaRPr lang="en-US"/>
            </a:p>
          </p:txBody>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471399" y="9479080"/>
            <a:ext cx="12320774" cy="8532541"/>
            <a:chOff x="0" y="0"/>
            <a:chExt cx="880247" cy="609600"/>
          </a:xfrm>
        </p:grpSpPr>
        <p:sp>
          <p:nvSpPr>
            <p:cNvPr id="6" name="Freeform 6"/>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487BA2"/>
            </a:solidFill>
          </p:spPr>
          <p:txBody>
            <a:bodyPr/>
            <a:lstStyle/>
            <a:p>
              <a:endParaRPr lang="en-US"/>
            </a:p>
          </p:txBody>
        </p:sp>
        <p:sp>
          <p:nvSpPr>
            <p:cNvPr id="7" name="TextBox 7"/>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070552" y="-6327082"/>
            <a:ext cx="5115151" cy="7672726"/>
            <a:chOff x="0" y="0"/>
            <a:chExt cx="406400" cy="609600"/>
          </a:xfrm>
        </p:grpSpPr>
        <p:sp>
          <p:nvSpPr>
            <p:cNvPr id="9" name="Freeform 9"/>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1B517B"/>
            </a:solidFill>
          </p:spPr>
          <p:txBody>
            <a:bodyPr/>
            <a:lstStyle/>
            <a:p>
              <a:endParaRPr lang="en-US"/>
            </a:p>
          </p:txBody>
        </p:sp>
        <p:sp>
          <p:nvSpPr>
            <p:cNvPr id="10" name="TextBox 10"/>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28409" y="-6644026"/>
            <a:ext cx="10230302" cy="7672726"/>
            <a:chOff x="0" y="0"/>
            <a:chExt cx="812800" cy="609600"/>
          </a:xfrm>
        </p:grpSpPr>
        <p:sp>
          <p:nvSpPr>
            <p:cNvPr id="12" name="Freeform 12"/>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487BA2"/>
            </a:solidFill>
          </p:spPr>
          <p:txBody>
            <a:bodyPr/>
            <a:lstStyle/>
            <a:p>
              <a:endParaRPr lang="en-US"/>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028700" y="9296823"/>
            <a:ext cx="1492922" cy="364513"/>
          </a:xfrm>
          <a:custGeom>
            <a:avLst/>
            <a:gdLst/>
            <a:ahLst/>
            <a:cxnLst/>
            <a:rect l="l" t="t" r="r" b="b"/>
            <a:pathLst>
              <a:path w="1492922" h="364513">
                <a:moveTo>
                  <a:pt x="0" y="0"/>
                </a:moveTo>
                <a:lnTo>
                  <a:pt x="1492922" y="0"/>
                </a:lnTo>
                <a:lnTo>
                  <a:pt x="1492922" y="364513"/>
                </a:lnTo>
                <a:lnTo>
                  <a:pt x="0" y="364513"/>
                </a:lnTo>
                <a:lnTo>
                  <a:pt x="0" y="0"/>
                </a:lnTo>
                <a:close/>
              </a:path>
            </a:pathLst>
          </a:custGeom>
          <a:blipFill>
            <a:blip r:embed="rId2">
              <a:extLst>
                <a:ext uri="{96DAC541-7B7A-43D3-8B79-37D633B846F1}">
                  <asvg:svgBlip xmlns:asvg="http://schemas.microsoft.com/office/drawing/2016/SVG/main" r:embed="rId3"/>
                </a:ext>
              </a:extLst>
            </a:blip>
            <a:stretch>
              <a:fillRect r="-63766"/>
            </a:stretch>
          </a:blipFill>
        </p:spPr>
        <p:txBody>
          <a:bodyPr/>
          <a:lstStyle/>
          <a:p>
            <a:endParaRPr lang="en-US"/>
          </a:p>
        </p:txBody>
      </p:sp>
      <p:sp>
        <p:nvSpPr>
          <p:cNvPr id="15" name="TextBox 15"/>
          <p:cNvSpPr txBox="1"/>
          <p:nvPr/>
        </p:nvSpPr>
        <p:spPr>
          <a:xfrm>
            <a:off x="1028700" y="2481412"/>
            <a:ext cx="5259105" cy="829819"/>
          </a:xfrm>
          <a:prstGeom prst="rect">
            <a:avLst/>
          </a:prstGeom>
        </p:spPr>
        <p:txBody>
          <a:bodyPr lIns="0" tIns="0" rIns="0" bIns="0" rtlCol="0" anchor="t">
            <a:spAutoFit/>
          </a:bodyPr>
          <a:lstStyle/>
          <a:p>
            <a:pPr algn="l">
              <a:lnSpc>
                <a:spcPts val="6299"/>
              </a:lnSpc>
            </a:pPr>
            <a:r>
              <a:rPr lang="en-US" sz="5249">
                <a:solidFill>
                  <a:srgbClr val="000000"/>
                </a:solidFill>
                <a:latin typeface="Poppins"/>
                <a:ea typeface="Poppins"/>
                <a:cs typeface="Poppins"/>
                <a:sym typeface="Poppins"/>
              </a:rPr>
              <a:t>TO COME</a:t>
            </a:r>
          </a:p>
        </p:txBody>
      </p:sp>
      <p:sp>
        <p:nvSpPr>
          <p:cNvPr id="16" name="TextBox 16"/>
          <p:cNvSpPr txBox="1"/>
          <p:nvPr/>
        </p:nvSpPr>
        <p:spPr>
          <a:xfrm>
            <a:off x="1028700" y="3230101"/>
            <a:ext cx="9888415" cy="1162017"/>
          </a:xfrm>
          <a:prstGeom prst="rect">
            <a:avLst/>
          </a:prstGeom>
        </p:spPr>
        <p:txBody>
          <a:bodyPr lIns="0" tIns="0" rIns="0" bIns="0" rtlCol="0" anchor="t">
            <a:spAutoFit/>
          </a:bodyPr>
          <a:lstStyle/>
          <a:p>
            <a:pPr algn="l">
              <a:lnSpc>
                <a:spcPts val="9172"/>
              </a:lnSpc>
            </a:pPr>
            <a:r>
              <a:rPr lang="en-US" sz="7643" b="1">
                <a:solidFill>
                  <a:srgbClr val="1B517B"/>
                </a:solidFill>
                <a:latin typeface="Barlow Bold"/>
                <a:ea typeface="Barlow Bold"/>
                <a:cs typeface="Barlow Bold"/>
                <a:sym typeface="Barlow Bold"/>
              </a:rPr>
              <a:t>UPDATES/ADDITIONS</a:t>
            </a:r>
          </a:p>
        </p:txBody>
      </p:sp>
      <p:grpSp>
        <p:nvGrpSpPr>
          <p:cNvPr id="17" name="Group 17"/>
          <p:cNvGrpSpPr/>
          <p:nvPr/>
        </p:nvGrpSpPr>
        <p:grpSpPr>
          <a:xfrm>
            <a:off x="10185703" y="2795204"/>
            <a:ext cx="6197812" cy="6197812"/>
            <a:chOff x="0" y="0"/>
            <a:chExt cx="8263750" cy="8263750"/>
          </a:xfrm>
        </p:grpSpPr>
        <p:grpSp>
          <p:nvGrpSpPr>
            <p:cNvPr id="18" name="Group 18"/>
            <p:cNvGrpSpPr/>
            <p:nvPr/>
          </p:nvGrpSpPr>
          <p:grpSpPr>
            <a:xfrm>
              <a:off x="0" y="0"/>
              <a:ext cx="8263750" cy="826375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87BA2"/>
              </a:solidFill>
            </p:spPr>
            <p:txBody>
              <a:bodyPr/>
              <a:lstStyle/>
              <a:p>
                <a:endParaRPr lang="en-US"/>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21" name="Group 21"/>
            <p:cNvGrpSpPr/>
            <p:nvPr/>
          </p:nvGrpSpPr>
          <p:grpSpPr>
            <a:xfrm>
              <a:off x="263922" y="263922"/>
              <a:ext cx="7735906" cy="773590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24" name="Group 24"/>
            <p:cNvGrpSpPr/>
            <p:nvPr/>
          </p:nvGrpSpPr>
          <p:grpSpPr>
            <a:xfrm>
              <a:off x="556805" y="556819"/>
              <a:ext cx="7150141" cy="7150112"/>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8038" r="-48038"/>
                </a:stretch>
              </a:blipFill>
            </p:spPr>
            <p:txBody>
              <a:bodyPr/>
              <a:lstStyle/>
              <a:p>
                <a:endParaRPr lang="en-US"/>
              </a:p>
            </p:txBody>
          </p:sp>
        </p:grpSp>
      </p:grpSp>
      <p:sp>
        <p:nvSpPr>
          <p:cNvPr id="26" name="TextBox 26"/>
          <p:cNvSpPr txBox="1"/>
          <p:nvPr/>
        </p:nvSpPr>
        <p:spPr>
          <a:xfrm>
            <a:off x="1028700" y="4432874"/>
            <a:ext cx="6599428" cy="3101975"/>
          </a:xfrm>
          <a:prstGeom prst="rect">
            <a:avLst/>
          </a:prstGeom>
        </p:spPr>
        <p:txBody>
          <a:bodyPr lIns="0" tIns="0" rIns="0" bIns="0" rtlCol="0" anchor="t">
            <a:spAutoFit/>
          </a:bodyPr>
          <a:lstStyle/>
          <a:p>
            <a:pPr algn="l">
              <a:lnSpc>
                <a:spcPts val="4899"/>
              </a:lnSpc>
            </a:pPr>
            <a:r>
              <a:rPr lang="en-US" sz="3499">
                <a:solidFill>
                  <a:srgbClr val="000000"/>
                </a:solidFill>
                <a:latin typeface="Poppins"/>
                <a:ea typeface="Poppins"/>
                <a:cs typeface="Poppins"/>
                <a:sym typeface="Poppins"/>
              </a:rPr>
              <a:t>We will continue to release updates leading up to January 1, 2026, such as Status Type updates and Process. </a:t>
            </a:r>
          </a:p>
        </p:txBody>
      </p:sp>
      <p:sp>
        <p:nvSpPr>
          <p:cNvPr id="27" name="TextBox 27"/>
          <p:cNvSpPr txBox="1"/>
          <p:nvPr/>
        </p:nvSpPr>
        <p:spPr>
          <a:xfrm>
            <a:off x="3171685" y="8626898"/>
            <a:ext cx="6599428" cy="1244600"/>
          </a:xfrm>
          <a:prstGeom prst="rect">
            <a:avLst/>
          </a:prstGeom>
        </p:spPr>
        <p:txBody>
          <a:bodyPr lIns="0" tIns="0" rIns="0" bIns="0" rtlCol="0" anchor="t">
            <a:spAutoFit/>
          </a:bodyPr>
          <a:lstStyle/>
          <a:p>
            <a:pPr algn="l">
              <a:lnSpc>
                <a:spcPts val="4899"/>
              </a:lnSpc>
            </a:pPr>
            <a:r>
              <a:rPr lang="en-US" sz="3499">
                <a:solidFill>
                  <a:srgbClr val="000000"/>
                </a:solidFill>
                <a:latin typeface="Poppins"/>
                <a:ea typeface="Poppins"/>
                <a:cs typeface="Poppins"/>
                <a:sym typeface="Poppins"/>
              </a:rPr>
              <a:t>For questions please email - safetyed@oci.ga.gov</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6269331"/>
            <a:ext cx="16230600" cy="0"/>
          </a:xfrm>
          <a:prstGeom prst="line">
            <a:avLst/>
          </a:prstGeom>
          <a:ln w="152400" cap="flat">
            <a:solidFill>
              <a:srgbClr val="1B517B"/>
            </a:solidFill>
            <a:prstDash val="solid"/>
            <a:headEnd type="none" w="sm" len="sm"/>
            <a:tailEnd type="none" w="sm" len="sm"/>
          </a:ln>
        </p:spPr>
        <p:txBody>
          <a:bodyPr/>
          <a:lstStyle/>
          <a:p>
            <a:endParaRPr lang="en-US"/>
          </a:p>
        </p:txBody>
      </p:sp>
      <p:grpSp>
        <p:nvGrpSpPr>
          <p:cNvPr id="3" name="Group 3"/>
          <p:cNvGrpSpPr/>
          <p:nvPr/>
        </p:nvGrpSpPr>
        <p:grpSpPr>
          <a:xfrm>
            <a:off x="7111435" y="4483292"/>
            <a:ext cx="301556" cy="1707431"/>
            <a:chOff x="0" y="0"/>
            <a:chExt cx="79422" cy="449694"/>
          </a:xfrm>
        </p:grpSpPr>
        <p:sp>
          <p:nvSpPr>
            <p:cNvPr id="4" name="Freeform 4"/>
            <p:cNvSpPr/>
            <p:nvPr/>
          </p:nvSpPr>
          <p:spPr>
            <a:xfrm>
              <a:off x="0" y="0"/>
              <a:ext cx="79422" cy="449694"/>
            </a:xfrm>
            <a:custGeom>
              <a:avLst/>
              <a:gdLst/>
              <a:ahLst/>
              <a:cxnLst/>
              <a:rect l="l" t="t" r="r" b="b"/>
              <a:pathLst>
                <a:path w="79422" h="449694">
                  <a:moveTo>
                    <a:pt x="0" y="0"/>
                  </a:moveTo>
                  <a:lnTo>
                    <a:pt x="79422" y="0"/>
                  </a:lnTo>
                  <a:lnTo>
                    <a:pt x="79422" y="449694"/>
                  </a:lnTo>
                  <a:lnTo>
                    <a:pt x="0" y="449694"/>
                  </a:lnTo>
                  <a:close/>
                </a:path>
              </a:pathLst>
            </a:custGeom>
            <a:solidFill>
              <a:srgbClr val="1B517B"/>
            </a:solidFill>
          </p:spPr>
          <p:txBody>
            <a:bodyPr/>
            <a:lstStyle/>
            <a:p>
              <a:endParaRPr lang="en-US"/>
            </a:p>
          </p:txBody>
        </p:sp>
        <p:sp>
          <p:nvSpPr>
            <p:cNvPr id="5" name="TextBox 5"/>
            <p:cNvSpPr txBox="1"/>
            <p:nvPr/>
          </p:nvSpPr>
          <p:spPr>
            <a:xfrm>
              <a:off x="0" y="-9525"/>
              <a:ext cx="79422" cy="459219"/>
            </a:xfrm>
            <a:prstGeom prst="rect">
              <a:avLst/>
            </a:prstGeom>
          </p:spPr>
          <p:txBody>
            <a:bodyPr lIns="50800" tIns="50800" rIns="50800" bIns="50800" rtlCol="0" anchor="ctr"/>
            <a:lstStyle/>
            <a:p>
              <a:pPr algn="ctr">
                <a:lnSpc>
                  <a:spcPts val="2879"/>
                </a:lnSpc>
              </a:pPr>
              <a:endParaRPr/>
            </a:p>
          </p:txBody>
        </p:sp>
      </p:grpSp>
      <p:sp>
        <p:nvSpPr>
          <p:cNvPr id="6" name="Freeform 6"/>
          <p:cNvSpPr/>
          <p:nvPr/>
        </p:nvSpPr>
        <p:spPr>
          <a:xfrm>
            <a:off x="6318916" y="3539996"/>
            <a:ext cx="2190750" cy="2190750"/>
          </a:xfrm>
          <a:custGeom>
            <a:avLst/>
            <a:gdLst/>
            <a:ahLst/>
            <a:cxnLst/>
            <a:rect l="l" t="t" r="r" b="b"/>
            <a:pathLst>
              <a:path w="2190750" h="2190750">
                <a:moveTo>
                  <a:pt x="0" y="0"/>
                </a:moveTo>
                <a:lnTo>
                  <a:pt x="2190750" y="0"/>
                </a:lnTo>
                <a:lnTo>
                  <a:pt x="2190750" y="2190750"/>
                </a:lnTo>
                <a:lnTo>
                  <a:pt x="0" y="2190750"/>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7" name="Group 7"/>
          <p:cNvGrpSpPr/>
          <p:nvPr/>
        </p:nvGrpSpPr>
        <p:grpSpPr>
          <a:xfrm>
            <a:off x="6318916" y="3539996"/>
            <a:ext cx="1886593" cy="188659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a:ln cap="sq">
              <a:noFill/>
              <a:prstDash val="solid"/>
              <a:miter/>
            </a:ln>
          </p:spPr>
          <p:txBody>
            <a:bodyPr/>
            <a:lstStyle/>
            <a:p>
              <a:endParaRPr lang="en-US"/>
            </a:p>
          </p:txBody>
        </p:sp>
        <p:sp>
          <p:nvSpPr>
            <p:cNvPr id="9" name="TextBox 9"/>
            <p:cNvSpPr txBox="1"/>
            <p:nvPr/>
          </p:nvSpPr>
          <p:spPr>
            <a:xfrm>
              <a:off x="76200" y="28575"/>
              <a:ext cx="660400" cy="708025"/>
            </a:xfrm>
            <a:prstGeom prst="rect">
              <a:avLst/>
            </a:prstGeom>
          </p:spPr>
          <p:txBody>
            <a:bodyPr lIns="51456" tIns="51456" rIns="51456" bIns="51456" rtlCol="0" anchor="ctr"/>
            <a:lstStyle/>
            <a:p>
              <a:pPr algn="ctr">
                <a:lnSpc>
                  <a:spcPts val="2659"/>
                </a:lnSpc>
              </a:pPr>
              <a:endParaRPr/>
            </a:p>
          </p:txBody>
        </p:sp>
      </p:grpSp>
      <p:grpSp>
        <p:nvGrpSpPr>
          <p:cNvPr id="10" name="Group 10"/>
          <p:cNvGrpSpPr/>
          <p:nvPr/>
        </p:nvGrpSpPr>
        <p:grpSpPr>
          <a:xfrm rot="-5400000">
            <a:off x="6557040" y="3778119"/>
            <a:ext cx="1410346" cy="141034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12" name="TextBox 12"/>
            <p:cNvSpPr txBox="1"/>
            <p:nvPr/>
          </p:nvSpPr>
          <p:spPr>
            <a:xfrm>
              <a:off x="76200" y="47625"/>
              <a:ext cx="660400" cy="688975"/>
            </a:xfrm>
            <a:prstGeom prst="rect">
              <a:avLst/>
            </a:prstGeom>
          </p:spPr>
          <p:txBody>
            <a:bodyPr lIns="45781" tIns="45781" rIns="45781" bIns="45781" rtlCol="0" anchor="ctr"/>
            <a:lstStyle/>
            <a:p>
              <a:pPr algn="ctr">
                <a:lnSpc>
                  <a:spcPts val="1743"/>
                </a:lnSpc>
              </a:pPr>
              <a:endParaRPr/>
            </a:p>
          </p:txBody>
        </p:sp>
      </p:grpSp>
      <p:grpSp>
        <p:nvGrpSpPr>
          <p:cNvPr id="13" name="Group 13"/>
          <p:cNvGrpSpPr/>
          <p:nvPr/>
        </p:nvGrpSpPr>
        <p:grpSpPr>
          <a:xfrm>
            <a:off x="6960657" y="6582167"/>
            <a:ext cx="603111" cy="422077"/>
            <a:chOff x="0" y="0"/>
            <a:chExt cx="812800" cy="568824"/>
          </a:xfrm>
        </p:grpSpPr>
        <p:sp>
          <p:nvSpPr>
            <p:cNvPr id="14" name="Freeform 14"/>
            <p:cNvSpPr/>
            <p:nvPr/>
          </p:nvSpPr>
          <p:spPr>
            <a:xfrm>
              <a:off x="0" y="0"/>
              <a:ext cx="812800" cy="568824"/>
            </a:xfrm>
            <a:custGeom>
              <a:avLst/>
              <a:gdLst/>
              <a:ahLst/>
              <a:cxnLst/>
              <a:rect l="l" t="t" r="r" b="b"/>
              <a:pathLst>
                <a:path w="812800" h="568824">
                  <a:moveTo>
                    <a:pt x="406400" y="568824"/>
                  </a:moveTo>
                  <a:lnTo>
                    <a:pt x="812800" y="0"/>
                  </a:lnTo>
                  <a:lnTo>
                    <a:pt x="0" y="0"/>
                  </a:lnTo>
                  <a:lnTo>
                    <a:pt x="406400" y="568824"/>
                  </a:lnTo>
                  <a:close/>
                </a:path>
              </a:pathLst>
            </a:custGeom>
            <a:solidFill>
              <a:srgbClr val="1B517B"/>
            </a:solidFill>
          </p:spPr>
          <p:txBody>
            <a:bodyPr/>
            <a:lstStyle/>
            <a:p>
              <a:endParaRPr lang="en-US"/>
            </a:p>
          </p:txBody>
        </p:sp>
        <p:sp>
          <p:nvSpPr>
            <p:cNvPr id="15" name="TextBox 15"/>
            <p:cNvSpPr txBox="1"/>
            <p:nvPr/>
          </p:nvSpPr>
          <p:spPr>
            <a:xfrm>
              <a:off x="127000" y="31105"/>
              <a:ext cx="558800" cy="273622"/>
            </a:xfrm>
            <a:prstGeom prst="rect">
              <a:avLst/>
            </a:prstGeom>
          </p:spPr>
          <p:txBody>
            <a:bodyPr lIns="50800" tIns="50800" rIns="50800" bIns="50800" rtlCol="0" anchor="ctr"/>
            <a:lstStyle/>
            <a:p>
              <a:pPr algn="ctr">
                <a:lnSpc>
                  <a:spcPts val="2879"/>
                </a:lnSpc>
              </a:pPr>
              <a:endParaRPr/>
            </a:p>
          </p:txBody>
        </p:sp>
      </p:grpSp>
      <p:grpSp>
        <p:nvGrpSpPr>
          <p:cNvPr id="16" name="Group 16"/>
          <p:cNvGrpSpPr/>
          <p:nvPr/>
        </p:nvGrpSpPr>
        <p:grpSpPr>
          <a:xfrm>
            <a:off x="15085894" y="4345886"/>
            <a:ext cx="301556" cy="1707431"/>
            <a:chOff x="0" y="0"/>
            <a:chExt cx="79422" cy="449694"/>
          </a:xfrm>
        </p:grpSpPr>
        <p:sp>
          <p:nvSpPr>
            <p:cNvPr id="17" name="Freeform 17"/>
            <p:cNvSpPr/>
            <p:nvPr/>
          </p:nvSpPr>
          <p:spPr>
            <a:xfrm>
              <a:off x="0" y="0"/>
              <a:ext cx="79422" cy="449694"/>
            </a:xfrm>
            <a:custGeom>
              <a:avLst/>
              <a:gdLst/>
              <a:ahLst/>
              <a:cxnLst/>
              <a:rect l="l" t="t" r="r" b="b"/>
              <a:pathLst>
                <a:path w="79422" h="449694">
                  <a:moveTo>
                    <a:pt x="0" y="0"/>
                  </a:moveTo>
                  <a:lnTo>
                    <a:pt x="79422" y="0"/>
                  </a:lnTo>
                  <a:lnTo>
                    <a:pt x="79422" y="449694"/>
                  </a:lnTo>
                  <a:lnTo>
                    <a:pt x="0" y="449694"/>
                  </a:lnTo>
                  <a:close/>
                </a:path>
              </a:pathLst>
            </a:custGeom>
            <a:solidFill>
              <a:srgbClr val="1B517B"/>
            </a:solidFill>
          </p:spPr>
          <p:txBody>
            <a:bodyPr/>
            <a:lstStyle/>
            <a:p>
              <a:endParaRPr lang="en-US"/>
            </a:p>
          </p:txBody>
        </p:sp>
        <p:sp>
          <p:nvSpPr>
            <p:cNvPr id="18" name="TextBox 18"/>
            <p:cNvSpPr txBox="1"/>
            <p:nvPr/>
          </p:nvSpPr>
          <p:spPr>
            <a:xfrm>
              <a:off x="0" y="-9525"/>
              <a:ext cx="79422" cy="459219"/>
            </a:xfrm>
            <a:prstGeom prst="rect">
              <a:avLst/>
            </a:prstGeom>
          </p:spPr>
          <p:txBody>
            <a:bodyPr lIns="50800" tIns="50800" rIns="50800" bIns="50800" rtlCol="0" anchor="ctr"/>
            <a:lstStyle/>
            <a:p>
              <a:pPr algn="ctr">
                <a:lnSpc>
                  <a:spcPts val="2879"/>
                </a:lnSpc>
              </a:pPr>
              <a:endParaRPr/>
            </a:p>
          </p:txBody>
        </p:sp>
      </p:grpSp>
      <p:sp>
        <p:nvSpPr>
          <p:cNvPr id="19" name="Freeform 19"/>
          <p:cNvSpPr/>
          <p:nvPr/>
        </p:nvSpPr>
        <p:spPr>
          <a:xfrm>
            <a:off x="14293376" y="3402590"/>
            <a:ext cx="2190750" cy="2190750"/>
          </a:xfrm>
          <a:custGeom>
            <a:avLst/>
            <a:gdLst/>
            <a:ahLst/>
            <a:cxnLst/>
            <a:rect l="l" t="t" r="r" b="b"/>
            <a:pathLst>
              <a:path w="2190750" h="2190750">
                <a:moveTo>
                  <a:pt x="0" y="0"/>
                </a:moveTo>
                <a:lnTo>
                  <a:pt x="2190750" y="0"/>
                </a:lnTo>
                <a:lnTo>
                  <a:pt x="2190750" y="2190750"/>
                </a:lnTo>
                <a:lnTo>
                  <a:pt x="0" y="2190750"/>
                </a:lnTo>
                <a:lnTo>
                  <a:pt x="0" y="0"/>
                </a:lnTo>
                <a:close/>
              </a:path>
            </a:pathLst>
          </a:custGeom>
          <a:blipFill>
            <a:blip r:embed="rId2">
              <a:alphaModFix amt="3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20" name="Group 20"/>
          <p:cNvGrpSpPr/>
          <p:nvPr/>
        </p:nvGrpSpPr>
        <p:grpSpPr>
          <a:xfrm>
            <a:off x="14293376" y="3402590"/>
            <a:ext cx="1886593" cy="188659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a:ln cap="sq">
              <a:noFill/>
              <a:prstDash val="solid"/>
              <a:miter/>
            </a:ln>
          </p:spPr>
          <p:txBody>
            <a:bodyPr/>
            <a:lstStyle/>
            <a:p>
              <a:endParaRPr lang="en-US"/>
            </a:p>
          </p:txBody>
        </p:sp>
        <p:sp>
          <p:nvSpPr>
            <p:cNvPr id="22" name="TextBox 22"/>
            <p:cNvSpPr txBox="1"/>
            <p:nvPr/>
          </p:nvSpPr>
          <p:spPr>
            <a:xfrm>
              <a:off x="76200" y="28575"/>
              <a:ext cx="660400" cy="708025"/>
            </a:xfrm>
            <a:prstGeom prst="rect">
              <a:avLst/>
            </a:prstGeom>
          </p:spPr>
          <p:txBody>
            <a:bodyPr lIns="51456" tIns="51456" rIns="51456" bIns="51456" rtlCol="0" anchor="ctr"/>
            <a:lstStyle/>
            <a:p>
              <a:pPr algn="ctr">
                <a:lnSpc>
                  <a:spcPts val="2659"/>
                </a:lnSpc>
              </a:pPr>
              <a:endParaRPr/>
            </a:p>
          </p:txBody>
        </p:sp>
      </p:grpSp>
      <p:grpSp>
        <p:nvGrpSpPr>
          <p:cNvPr id="23" name="Group 23"/>
          <p:cNvGrpSpPr/>
          <p:nvPr/>
        </p:nvGrpSpPr>
        <p:grpSpPr>
          <a:xfrm rot="-5400000">
            <a:off x="14531499" y="3640714"/>
            <a:ext cx="1410346" cy="141034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25" name="TextBox 25"/>
            <p:cNvSpPr txBox="1"/>
            <p:nvPr/>
          </p:nvSpPr>
          <p:spPr>
            <a:xfrm>
              <a:off x="76200" y="47625"/>
              <a:ext cx="660400" cy="688975"/>
            </a:xfrm>
            <a:prstGeom prst="rect">
              <a:avLst/>
            </a:prstGeom>
          </p:spPr>
          <p:txBody>
            <a:bodyPr lIns="45781" tIns="45781" rIns="45781" bIns="45781" rtlCol="0" anchor="ctr"/>
            <a:lstStyle/>
            <a:p>
              <a:pPr algn="ctr">
                <a:lnSpc>
                  <a:spcPts val="1743"/>
                </a:lnSpc>
              </a:pPr>
              <a:endParaRPr/>
            </a:p>
          </p:txBody>
        </p:sp>
      </p:grpSp>
      <p:grpSp>
        <p:nvGrpSpPr>
          <p:cNvPr id="26" name="Group 26"/>
          <p:cNvGrpSpPr/>
          <p:nvPr/>
        </p:nvGrpSpPr>
        <p:grpSpPr>
          <a:xfrm>
            <a:off x="14935116" y="6582167"/>
            <a:ext cx="603111" cy="422077"/>
            <a:chOff x="0" y="0"/>
            <a:chExt cx="812800" cy="568824"/>
          </a:xfrm>
        </p:grpSpPr>
        <p:sp>
          <p:nvSpPr>
            <p:cNvPr id="27" name="Freeform 27"/>
            <p:cNvSpPr/>
            <p:nvPr/>
          </p:nvSpPr>
          <p:spPr>
            <a:xfrm>
              <a:off x="0" y="0"/>
              <a:ext cx="812800" cy="568824"/>
            </a:xfrm>
            <a:custGeom>
              <a:avLst/>
              <a:gdLst/>
              <a:ahLst/>
              <a:cxnLst/>
              <a:rect l="l" t="t" r="r" b="b"/>
              <a:pathLst>
                <a:path w="812800" h="568824">
                  <a:moveTo>
                    <a:pt x="406400" y="568824"/>
                  </a:moveTo>
                  <a:lnTo>
                    <a:pt x="812800" y="0"/>
                  </a:lnTo>
                  <a:lnTo>
                    <a:pt x="0" y="0"/>
                  </a:lnTo>
                  <a:lnTo>
                    <a:pt x="406400" y="568824"/>
                  </a:lnTo>
                  <a:close/>
                </a:path>
              </a:pathLst>
            </a:custGeom>
            <a:solidFill>
              <a:srgbClr val="1B517B"/>
            </a:solidFill>
          </p:spPr>
          <p:txBody>
            <a:bodyPr/>
            <a:lstStyle/>
            <a:p>
              <a:endParaRPr lang="en-US"/>
            </a:p>
          </p:txBody>
        </p:sp>
        <p:sp>
          <p:nvSpPr>
            <p:cNvPr id="28" name="TextBox 28"/>
            <p:cNvSpPr txBox="1"/>
            <p:nvPr/>
          </p:nvSpPr>
          <p:spPr>
            <a:xfrm>
              <a:off x="127000" y="31105"/>
              <a:ext cx="558800" cy="273622"/>
            </a:xfrm>
            <a:prstGeom prst="rect">
              <a:avLst/>
            </a:prstGeom>
          </p:spPr>
          <p:txBody>
            <a:bodyPr lIns="50800" tIns="50800" rIns="50800" bIns="50800" rtlCol="0" anchor="ctr"/>
            <a:lstStyle/>
            <a:p>
              <a:pPr algn="ctr">
                <a:lnSpc>
                  <a:spcPts val="2879"/>
                </a:lnSpc>
              </a:pPr>
              <a:endParaRPr/>
            </a:p>
          </p:txBody>
        </p:sp>
      </p:grpSp>
      <p:sp>
        <p:nvSpPr>
          <p:cNvPr id="29" name="Freeform 29"/>
          <p:cNvSpPr/>
          <p:nvPr/>
        </p:nvSpPr>
        <p:spPr>
          <a:xfrm>
            <a:off x="2501666" y="7185866"/>
            <a:ext cx="2190750" cy="2190750"/>
          </a:xfrm>
          <a:custGeom>
            <a:avLst/>
            <a:gdLst/>
            <a:ahLst/>
            <a:cxnLst/>
            <a:rect l="l" t="t" r="r" b="b"/>
            <a:pathLst>
              <a:path w="2190750" h="2190750">
                <a:moveTo>
                  <a:pt x="0" y="0"/>
                </a:moveTo>
                <a:lnTo>
                  <a:pt x="2190750" y="0"/>
                </a:lnTo>
                <a:lnTo>
                  <a:pt x="2190750" y="2190750"/>
                </a:lnTo>
                <a:lnTo>
                  <a:pt x="0" y="2190750"/>
                </a:lnTo>
                <a:lnTo>
                  <a:pt x="0" y="0"/>
                </a:lnTo>
                <a:close/>
              </a:path>
            </a:pathLst>
          </a:custGeom>
          <a:blipFill>
            <a:blip r:embed="rId2">
              <a:alphaModFix amt="3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30" name="Group 30"/>
          <p:cNvGrpSpPr/>
          <p:nvPr/>
        </p:nvGrpSpPr>
        <p:grpSpPr>
          <a:xfrm rot="-10800000">
            <a:off x="3294185" y="6421731"/>
            <a:ext cx="301556" cy="1707431"/>
            <a:chOff x="0" y="0"/>
            <a:chExt cx="79422" cy="449694"/>
          </a:xfrm>
        </p:grpSpPr>
        <p:sp>
          <p:nvSpPr>
            <p:cNvPr id="31" name="Freeform 31"/>
            <p:cNvSpPr/>
            <p:nvPr/>
          </p:nvSpPr>
          <p:spPr>
            <a:xfrm>
              <a:off x="0" y="0"/>
              <a:ext cx="79422" cy="449694"/>
            </a:xfrm>
            <a:custGeom>
              <a:avLst/>
              <a:gdLst/>
              <a:ahLst/>
              <a:cxnLst/>
              <a:rect l="l" t="t" r="r" b="b"/>
              <a:pathLst>
                <a:path w="79422" h="449694">
                  <a:moveTo>
                    <a:pt x="0" y="0"/>
                  </a:moveTo>
                  <a:lnTo>
                    <a:pt x="79422" y="0"/>
                  </a:lnTo>
                  <a:lnTo>
                    <a:pt x="79422" y="449694"/>
                  </a:lnTo>
                  <a:lnTo>
                    <a:pt x="0" y="449694"/>
                  </a:lnTo>
                  <a:close/>
                </a:path>
              </a:pathLst>
            </a:custGeom>
            <a:solidFill>
              <a:srgbClr val="1B517B"/>
            </a:solidFill>
          </p:spPr>
          <p:txBody>
            <a:bodyPr/>
            <a:lstStyle/>
            <a:p>
              <a:endParaRPr lang="en-US"/>
            </a:p>
          </p:txBody>
        </p:sp>
        <p:sp>
          <p:nvSpPr>
            <p:cNvPr id="32" name="TextBox 32"/>
            <p:cNvSpPr txBox="1"/>
            <p:nvPr/>
          </p:nvSpPr>
          <p:spPr>
            <a:xfrm>
              <a:off x="0" y="-9525"/>
              <a:ext cx="79422" cy="459219"/>
            </a:xfrm>
            <a:prstGeom prst="rect">
              <a:avLst/>
            </a:prstGeom>
          </p:spPr>
          <p:txBody>
            <a:bodyPr lIns="50800" tIns="50800" rIns="50800" bIns="50800" rtlCol="0" anchor="ctr"/>
            <a:lstStyle/>
            <a:p>
              <a:pPr algn="ctr">
                <a:lnSpc>
                  <a:spcPts val="2879"/>
                </a:lnSpc>
              </a:pPr>
              <a:endParaRPr/>
            </a:p>
          </p:txBody>
        </p:sp>
      </p:grpSp>
      <p:grpSp>
        <p:nvGrpSpPr>
          <p:cNvPr id="33" name="Group 33"/>
          <p:cNvGrpSpPr/>
          <p:nvPr/>
        </p:nvGrpSpPr>
        <p:grpSpPr>
          <a:xfrm rot="-10800000">
            <a:off x="2501666" y="7185866"/>
            <a:ext cx="1886593" cy="1886593"/>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a:ln cap="sq">
              <a:noFill/>
              <a:prstDash val="solid"/>
              <a:miter/>
            </a:ln>
          </p:spPr>
          <p:txBody>
            <a:bodyPr/>
            <a:lstStyle/>
            <a:p>
              <a:endParaRPr lang="en-US"/>
            </a:p>
          </p:txBody>
        </p:sp>
        <p:sp>
          <p:nvSpPr>
            <p:cNvPr id="35" name="TextBox 35"/>
            <p:cNvSpPr txBox="1"/>
            <p:nvPr/>
          </p:nvSpPr>
          <p:spPr>
            <a:xfrm>
              <a:off x="76200" y="28575"/>
              <a:ext cx="660400" cy="708025"/>
            </a:xfrm>
            <a:prstGeom prst="rect">
              <a:avLst/>
            </a:prstGeom>
          </p:spPr>
          <p:txBody>
            <a:bodyPr lIns="51456" tIns="51456" rIns="51456" bIns="51456" rtlCol="0" anchor="ctr"/>
            <a:lstStyle/>
            <a:p>
              <a:pPr algn="ctr">
                <a:lnSpc>
                  <a:spcPts val="2659"/>
                </a:lnSpc>
              </a:pPr>
              <a:endParaRPr/>
            </a:p>
          </p:txBody>
        </p:sp>
      </p:grpSp>
      <p:grpSp>
        <p:nvGrpSpPr>
          <p:cNvPr id="36" name="Group 36"/>
          <p:cNvGrpSpPr/>
          <p:nvPr/>
        </p:nvGrpSpPr>
        <p:grpSpPr>
          <a:xfrm rot="5400000">
            <a:off x="2739790" y="7423989"/>
            <a:ext cx="1410346" cy="1410346"/>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38" name="TextBox 38"/>
            <p:cNvSpPr txBox="1"/>
            <p:nvPr/>
          </p:nvSpPr>
          <p:spPr>
            <a:xfrm>
              <a:off x="76200" y="47625"/>
              <a:ext cx="660400" cy="688975"/>
            </a:xfrm>
            <a:prstGeom prst="rect">
              <a:avLst/>
            </a:prstGeom>
          </p:spPr>
          <p:txBody>
            <a:bodyPr lIns="45781" tIns="45781" rIns="45781" bIns="45781" rtlCol="0" anchor="ctr"/>
            <a:lstStyle/>
            <a:p>
              <a:pPr algn="ctr">
                <a:lnSpc>
                  <a:spcPts val="1743"/>
                </a:lnSpc>
              </a:pPr>
              <a:endParaRPr/>
            </a:p>
          </p:txBody>
        </p:sp>
      </p:grpSp>
      <p:grpSp>
        <p:nvGrpSpPr>
          <p:cNvPr id="39" name="Group 39"/>
          <p:cNvGrpSpPr/>
          <p:nvPr/>
        </p:nvGrpSpPr>
        <p:grpSpPr>
          <a:xfrm rot="-10800000">
            <a:off x="3143407" y="5561489"/>
            <a:ext cx="603111" cy="422077"/>
            <a:chOff x="0" y="0"/>
            <a:chExt cx="812800" cy="568824"/>
          </a:xfrm>
        </p:grpSpPr>
        <p:sp>
          <p:nvSpPr>
            <p:cNvPr id="40" name="Freeform 40"/>
            <p:cNvSpPr/>
            <p:nvPr/>
          </p:nvSpPr>
          <p:spPr>
            <a:xfrm>
              <a:off x="0" y="0"/>
              <a:ext cx="812800" cy="568824"/>
            </a:xfrm>
            <a:custGeom>
              <a:avLst/>
              <a:gdLst/>
              <a:ahLst/>
              <a:cxnLst/>
              <a:rect l="l" t="t" r="r" b="b"/>
              <a:pathLst>
                <a:path w="812800" h="568824">
                  <a:moveTo>
                    <a:pt x="406400" y="568824"/>
                  </a:moveTo>
                  <a:lnTo>
                    <a:pt x="812800" y="0"/>
                  </a:lnTo>
                  <a:lnTo>
                    <a:pt x="0" y="0"/>
                  </a:lnTo>
                  <a:lnTo>
                    <a:pt x="406400" y="568824"/>
                  </a:lnTo>
                  <a:close/>
                </a:path>
              </a:pathLst>
            </a:custGeom>
            <a:solidFill>
              <a:srgbClr val="1B517B"/>
            </a:solidFill>
          </p:spPr>
          <p:txBody>
            <a:bodyPr/>
            <a:lstStyle/>
            <a:p>
              <a:endParaRPr lang="en-US"/>
            </a:p>
          </p:txBody>
        </p:sp>
        <p:sp>
          <p:nvSpPr>
            <p:cNvPr id="41" name="TextBox 41"/>
            <p:cNvSpPr txBox="1"/>
            <p:nvPr/>
          </p:nvSpPr>
          <p:spPr>
            <a:xfrm>
              <a:off x="127000" y="31105"/>
              <a:ext cx="558800" cy="273622"/>
            </a:xfrm>
            <a:prstGeom prst="rect">
              <a:avLst/>
            </a:prstGeom>
          </p:spPr>
          <p:txBody>
            <a:bodyPr lIns="50800" tIns="50800" rIns="50800" bIns="50800" rtlCol="0" anchor="ctr"/>
            <a:lstStyle/>
            <a:p>
              <a:pPr algn="ctr">
                <a:lnSpc>
                  <a:spcPts val="2879"/>
                </a:lnSpc>
              </a:pPr>
              <a:endParaRPr/>
            </a:p>
          </p:txBody>
        </p:sp>
      </p:grpSp>
      <p:grpSp>
        <p:nvGrpSpPr>
          <p:cNvPr id="42" name="Group 42"/>
          <p:cNvGrpSpPr/>
          <p:nvPr/>
        </p:nvGrpSpPr>
        <p:grpSpPr>
          <a:xfrm rot="-10800000">
            <a:off x="10976758" y="6421731"/>
            <a:ext cx="301556" cy="1707431"/>
            <a:chOff x="0" y="0"/>
            <a:chExt cx="79422" cy="449694"/>
          </a:xfrm>
        </p:grpSpPr>
        <p:sp>
          <p:nvSpPr>
            <p:cNvPr id="43" name="Freeform 43"/>
            <p:cNvSpPr/>
            <p:nvPr/>
          </p:nvSpPr>
          <p:spPr>
            <a:xfrm>
              <a:off x="0" y="0"/>
              <a:ext cx="79422" cy="449694"/>
            </a:xfrm>
            <a:custGeom>
              <a:avLst/>
              <a:gdLst/>
              <a:ahLst/>
              <a:cxnLst/>
              <a:rect l="l" t="t" r="r" b="b"/>
              <a:pathLst>
                <a:path w="79422" h="449694">
                  <a:moveTo>
                    <a:pt x="0" y="0"/>
                  </a:moveTo>
                  <a:lnTo>
                    <a:pt x="79422" y="0"/>
                  </a:lnTo>
                  <a:lnTo>
                    <a:pt x="79422" y="449694"/>
                  </a:lnTo>
                  <a:lnTo>
                    <a:pt x="0" y="449694"/>
                  </a:lnTo>
                  <a:close/>
                </a:path>
              </a:pathLst>
            </a:custGeom>
            <a:solidFill>
              <a:srgbClr val="1B517B"/>
            </a:solidFill>
          </p:spPr>
          <p:txBody>
            <a:bodyPr/>
            <a:lstStyle/>
            <a:p>
              <a:endParaRPr lang="en-US"/>
            </a:p>
          </p:txBody>
        </p:sp>
        <p:sp>
          <p:nvSpPr>
            <p:cNvPr id="44" name="TextBox 44"/>
            <p:cNvSpPr txBox="1"/>
            <p:nvPr/>
          </p:nvSpPr>
          <p:spPr>
            <a:xfrm>
              <a:off x="0" y="-9525"/>
              <a:ext cx="79422" cy="459219"/>
            </a:xfrm>
            <a:prstGeom prst="rect">
              <a:avLst/>
            </a:prstGeom>
          </p:spPr>
          <p:txBody>
            <a:bodyPr lIns="50800" tIns="50800" rIns="50800" bIns="50800" rtlCol="0" anchor="ctr"/>
            <a:lstStyle/>
            <a:p>
              <a:pPr algn="ctr">
                <a:lnSpc>
                  <a:spcPts val="2879"/>
                </a:lnSpc>
              </a:pPr>
              <a:endParaRPr/>
            </a:p>
          </p:txBody>
        </p:sp>
      </p:grpSp>
      <p:sp>
        <p:nvSpPr>
          <p:cNvPr id="45" name="Freeform 45"/>
          <p:cNvSpPr/>
          <p:nvPr/>
        </p:nvSpPr>
        <p:spPr>
          <a:xfrm>
            <a:off x="10184239" y="7185866"/>
            <a:ext cx="2190750" cy="2190750"/>
          </a:xfrm>
          <a:custGeom>
            <a:avLst/>
            <a:gdLst/>
            <a:ahLst/>
            <a:cxnLst/>
            <a:rect l="l" t="t" r="r" b="b"/>
            <a:pathLst>
              <a:path w="2190750" h="2190750">
                <a:moveTo>
                  <a:pt x="0" y="0"/>
                </a:moveTo>
                <a:lnTo>
                  <a:pt x="2190750" y="0"/>
                </a:lnTo>
                <a:lnTo>
                  <a:pt x="2190750" y="2190750"/>
                </a:lnTo>
                <a:lnTo>
                  <a:pt x="0" y="2190750"/>
                </a:lnTo>
                <a:lnTo>
                  <a:pt x="0" y="0"/>
                </a:lnTo>
                <a:close/>
              </a:path>
            </a:pathLst>
          </a:custGeom>
          <a:blipFill>
            <a:blip r:embed="rId2">
              <a:alphaModFix amt="30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grpSp>
        <p:nvGrpSpPr>
          <p:cNvPr id="46" name="Group 46"/>
          <p:cNvGrpSpPr/>
          <p:nvPr/>
        </p:nvGrpSpPr>
        <p:grpSpPr>
          <a:xfrm rot="-10800000">
            <a:off x="10184239" y="7185866"/>
            <a:ext cx="1886593" cy="1886593"/>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a:ln cap="sq">
              <a:noFill/>
              <a:prstDash val="solid"/>
              <a:miter/>
            </a:ln>
          </p:spPr>
          <p:txBody>
            <a:bodyPr/>
            <a:lstStyle/>
            <a:p>
              <a:endParaRPr lang="en-US"/>
            </a:p>
          </p:txBody>
        </p:sp>
        <p:sp>
          <p:nvSpPr>
            <p:cNvPr id="48" name="TextBox 48"/>
            <p:cNvSpPr txBox="1"/>
            <p:nvPr/>
          </p:nvSpPr>
          <p:spPr>
            <a:xfrm>
              <a:off x="76200" y="28575"/>
              <a:ext cx="660400" cy="708025"/>
            </a:xfrm>
            <a:prstGeom prst="rect">
              <a:avLst/>
            </a:prstGeom>
          </p:spPr>
          <p:txBody>
            <a:bodyPr lIns="51456" tIns="51456" rIns="51456" bIns="51456" rtlCol="0" anchor="ctr"/>
            <a:lstStyle/>
            <a:p>
              <a:pPr algn="ctr">
                <a:lnSpc>
                  <a:spcPts val="2659"/>
                </a:lnSpc>
              </a:pPr>
              <a:endParaRPr/>
            </a:p>
          </p:txBody>
        </p:sp>
      </p:grpSp>
      <p:grpSp>
        <p:nvGrpSpPr>
          <p:cNvPr id="49" name="Group 49"/>
          <p:cNvGrpSpPr/>
          <p:nvPr/>
        </p:nvGrpSpPr>
        <p:grpSpPr>
          <a:xfrm rot="5400000">
            <a:off x="10422363" y="7423989"/>
            <a:ext cx="1410346" cy="1410346"/>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51" name="TextBox 51"/>
            <p:cNvSpPr txBox="1"/>
            <p:nvPr/>
          </p:nvSpPr>
          <p:spPr>
            <a:xfrm>
              <a:off x="76200" y="47625"/>
              <a:ext cx="660400" cy="688975"/>
            </a:xfrm>
            <a:prstGeom prst="rect">
              <a:avLst/>
            </a:prstGeom>
          </p:spPr>
          <p:txBody>
            <a:bodyPr lIns="45781" tIns="45781" rIns="45781" bIns="45781" rtlCol="0" anchor="ctr"/>
            <a:lstStyle/>
            <a:p>
              <a:pPr algn="ctr">
                <a:lnSpc>
                  <a:spcPts val="1743"/>
                </a:lnSpc>
              </a:pPr>
              <a:endParaRPr/>
            </a:p>
          </p:txBody>
        </p:sp>
      </p:grpSp>
      <p:grpSp>
        <p:nvGrpSpPr>
          <p:cNvPr id="52" name="Group 52"/>
          <p:cNvGrpSpPr/>
          <p:nvPr/>
        </p:nvGrpSpPr>
        <p:grpSpPr>
          <a:xfrm rot="-10800000">
            <a:off x="10825980" y="5640066"/>
            <a:ext cx="603111" cy="422077"/>
            <a:chOff x="0" y="0"/>
            <a:chExt cx="812800" cy="568824"/>
          </a:xfrm>
        </p:grpSpPr>
        <p:sp>
          <p:nvSpPr>
            <p:cNvPr id="53" name="Freeform 53"/>
            <p:cNvSpPr/>
            <p:nvPr/>
          </p:nvSpPr>
          <p:spPr>
            <a:xfrm>
              <a:off x="0" y="0"/>
              <a:ext cx="812800" cy="568824"/>
            </a:xfrm>
            <a:custGeom>
              <a:avLst/>
              <a:gdLst/>
              <a:ahLst/>
              <a:cxnLst/>
              <a:rect l="l" t="t" r="r" b="b"/>
              <a:pathLst>
                <a:path w="812800" h="568824">
                  <a:moveTo>
                    <a:pt x="406400" y="568824"/>
                  </a:moveTo>
                  <a:lnTo>
                    <a:pt x="812800" y="0"/>
                  </a:lnTo>
                  <a:lnTo>
                    <a:pt x="0" y="0"/>
                  </a:lnTo>
                  <a:lnTo>
                    <a:pt x="406400" y="568824"/>
                  </a:lnTo>
                  <a:close/>
                </a:path>
              </a:pathLst>
            </a:custGeom>
            <a:solidFill>
              <a:srgbClr val="1B517B"/>
            </a:solidFill>
          </p:spPr>
          <p:txBody>
            <a:bodyPr/>
            <a:lstStyle/>
            <a:p>
              <a:endParaRPr lang="en-US"/>
            </a:p>
          </p:txBody>
        </p:sp>
        <p:sp>
          <p:nvSpPr>
            <p:cNvPr id="54" name="TextBox 54"/>
            <p:cNvSpPr txBox="1"/>
            <p:nvPr/>
          </p:nvSpPr>
          <p:spPr>
            <a:xfrm>
              <a:off x="127000" y="31105"/>
              <a:ext cx="558800" cy="273622"/>
            </a:xfrm>
            <a:prstGeom prst="rect">
              <a:avLst/>
            </a:prstGeom>
          </p:spPr>
          <p:txBody>
            <a:bodyPr lIns="50800" tIns="50800" rIns="50800" bIns="50800" rtlCol="0" anchor="ctr"/>
            <a:lstStyle/>
            <a:p>
              <a:pPr algn="ctr">
                <a:lnSpc>
                  <a:spcPts val="2879"/>
                </a:lnSpc>
              </a:pPr>
              <a:endParaRPr/>
            </a:p>
          </p:txBody>
        </p:sp>
      </p:grpSp>
      <p:sp>
        <p:nvSpPr>
          <p:cNvPr id="55" name="Freeform 55"/>
          <p:cNvSpPr/>
          <p:nvPr/>
        </p:nvSpPr>
        <p:spPr>
          <a:xfrm>
            <a:off x="16080508" y="-1365771"/>
            <a:ext cx="3032204" cy="3282494"/>
          </a:xfrm>
          <a:custGeom>
            <a:avLst/>
            <a:gdLst/>
            <a:ahLst/>
            <a:cxnLst/>
            <a:rect l="l" t="t" r="r" b="b"/>
            <a:pathLst>
              <a:path w="3032204" h="3282494">
                <a:moveTo>
                  <a:pt x="0" y="0"/>
                </a:moveTo>
                <a:lnTo>
                  <a:pt x="3032205" y="0"/>
                </a:lnTo>
                <a:lnTo>
                  <a:pt x="3032205" y="3282494"/>
                </a:lnTo>
                <a:lnTo>
                  <a:pt x="0" y="3282494"/>
                </a:lnTo>
                <a:lnTo>
                  <a:pt x="0" y="0"/>
                </a:lnTo>
                <a:close/>
              </a:path>
            </a:pathLst>
          </a:custGeom>
          <a:blipFill>
            <a:blip r:embed="rId7">
              <a:alphaModFix amt="32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6" name="Freeform 56"/>
          <p:cNvSpPr/>
          <p:nvPr/>
        </p:nvSpPr>
        <p:spPr>
          <a:xfrm rot="1834260">
            <a:off x="-1135536" y="8940854"/>
            <a:ext cx="3934545" cy="2429582"/>
          </a:xfrm>
          <a:custGeom>
            <a:avLst/>
            <a:gdLst/>
            <a:ahLst/>
            <a:cxnLst/>
            <a:rect l="l" t="t" r="r" b="b"/>
            <a:pathLst>
              <a:path w="3934545" h="2429582">
                <a:moveTo>
                  <a:pt x="0" y="0"/>
                </a:moveTo>
                <a:lnTo>
                  <a:pt x="3934545" y="0"/>
                </a:lnTo>
                <a:lnTo>
                  <a:pt x="3934545" y="2429582"/>
                </a:lnTo>
                <a:lnTo>
                  <a:pt x="0" y="2429582"/>
                </a:lnTo>
                <a:lnTo>
                  <a:pt x="0" y="0"/>
                </a:lnTo>
                <a:close/>
              </a:path>
            </a:pathLst>
          </a:custGeom>
          <a:blipFill>
            <a:blip r:embed="rId9">
              <a:alphaModFix amt="3299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57" name="Freeform 57"/>
          <p:cNvSpPr/>
          <p:nvPr/>
        </p:nvSpPr>
        <p:spPr>
          <a:xfrm>
            <a:off x="16348778" y="248091"/>
            <a:ext cx="1553894" cy="1553894"/>
          </a:xfrm>
          <a:custGeom>
            <a:avLst/>
            <a:gdLst/>
            <a:ahLst/>
            <a:cxnLst/>
            <a:rect l="l" t="t" r="r" b="b"/>
            <a:pathLst>
              <a:path w="1553894" h="1553894">
                <a:moveTo>
                  <a:pt x="0" y="0"/>
                </a:moveTo>
                <a:lnTo>
                  <a:pt x="1553894" y="0"/>
                </a:lnTo>
                <a:lnTo>
                  <a:pt x="1553894" y="1553894"/>
                </a:lnTo>
                <a:lnTo>
                  <a:pt x="0" y="1553894"/>
                </a:lnTo>
                <a:lnTo>
                  <a:pt x="0" y="0"/>
                </a:lnTo>
                <a:close/>
              </a:path>
            </a:pathLst>
          </a:custGeom>
          <a:blipFill>
            <a:blip r:embed="rId11"/>
            <a:stretch>
              <a:fillRect/>
            </a:stretch>
          </a:blipFill>
        </p:spPr>
        <p:txBody>
          <a:bodyPr/>
          <a:lstStyle/>
          <a:p>
            <a:endParaRPr lang="en-US"/>
          </a:p>
        </p:txBody>
      </p:sp>
      <p:sp>
        <p:nvSpPr>
          <p:cNvPr id="58" name="TextBox 58"/>
          <p:cNvSpPr txBox="1"/>
          <p:nvPr/>
        </p:nvSpPr>
        <p:spPr>
          <a:xfrm>
            <a:off x="2286800" y="1030460"/>
            <a:ext cx="13714401" cy="771558"/>
          </a:xfrm>
          <a:prstGeom prst="rect">
            <a:avLst/>
          </a:prstGeom>
        </p:spPr>
        <p:txBody>
          <a:bodyPr lIns="0" tIns="0" rIns="0" bIns="0" rtlCol="0" anchor="t">
            <a:spAutoFit/>
          </a:bodyPr>
          <a:lstStyle/>
          <a:p>
            <a:pPr algn="ctr">
              <a:lnSpc>
                <a:spcPts val="6299"/>
              </a:lnSpc>
            </a:pPr>
            <a:r>
              <a:rPr lang="en-US" sz="4499" b="1">
                <a:solidFill>
                  <a:srgbClr val="000000"/>
                </a:solidFill>
                <a:latin typeface="Roboto Bold"/>
                <a:ea typeface="Roboto Bold"/>
                <a:cs typeface="Roboto Bold"/>
                <a:sym typeface="Roboto Bold"/>
              </a:rPr>
              <a:t>WHERE IT ALL STARTED</a:t>
            </a:r>
          </a:p>
        </p:txBody>
      </p:sp>
      <p:sp>
        <p:nvSpPr>
          <p:cNvPr id="59" name="TextBox 59"/>
          <p:cNvSpPr txBox="1"/>
          <p:nvPr/>
        </p:nvSpPr>
        <p:spPr>
          <a:xfrm>
            <a:off x="2286800" y="1935326"/>
            <a:ext cx="13714401" cy="438084"/>
          </a:xfrm>
          <a:prstGeom prst="rect">
            <a:avLst/>
          </a:prstGeom>
        </p:spPr>
        <p:txBody>
          <a:bodyPr lIns="0" tIns="0" rIns="0" bIns="0" rtlCol="0" anchor="t">
            <a:spAutoFit/>
          </a:bodyPr>
          <a:lstStyle/>
          <a:p>
            <a:pPr algn="ctr">
              <a:lnSpc>
                <a:spcPts val="3359"/>
              </a:lnSpc>
            </a:pPr>
            <a:r>
              <a:rPr lang="en-US" sz="2799">
                <a:solidFill>
                  <a:srgbClr val="000000"/>
                </a:solidFill>
                <a:latin typeface="Roboto"/>
                <a:ea typeface="Roboto"/>
                <a:cs typeface="Roboto"/>
                <a:sym typeface="Roboto"/>
              </a:rPr>
              <a:t>NFIRS to NERIS</a:t>
            </a:r>
          </a:p>
        </p:txBody>
      </p:sp>
      <p:sp>
        <p:nvSpPr>
          <p:cNvPr id="60" name="TextBox 60"/>
          <p:cNvSpPr txBox="1"/>
          <p:nvPr/>
        </p:nvSpPr>
        <p:spPr>
          <a:xfrm>
            <a:off x="1967194" y="2964506"/>
            <a:ext cx="2653981" cy="438084"/>
          </a:xfrm>
          <a:prstGeom prst="rect">
            <a:avLst/>
          </a:prstGeom>
        </p:spPr>
        <p:txBody>
          <a:bodyPr lIns="0" tIns="0" rIns="0" bIns="0" rtlCol="0" anchor="t">
            <a:spAutoFit/>
          </a:bodyPr>
          <a:lstStyle/>
          <a:p>
            <a:pPr algn="ctr">
              <a:lnSpc>
                <a:spcPts val="3359"/>
              </a:lnSpc>
            </a:pPr>
            <a:r>
              <a:rPr lang="en-US" sz="2799" b="1">
                <a:solidFill>
                  <a:srgbClr val="000000"/>
                </a:solidFill>
                <a:latin typeface="Roboto Bold"/>
                <a:ea typeface="Roboto Bold"/>
                <a:cs typeface="Roboto Bold"/>
                <a:sym typeface="Roboto Bold"/>
              </a:rPr>
              <a:t>NFIRS Begins</a:t>
            </a:r>
          </a:p>
        </p:txBody>
      </p:sp>
      <p:sp>
        <p:nvSpPr>
          <p:cNvPr id="61" name="TextBox 61"/>
          <p:cNvSpPr txBox="1"/>
          <p:nvPr/>
        </p:nvSpPr>
        <p:spPr>
          <a:xfrm>
            <a:off x="1801842" y="3511421"/>
            <a:ext cx="3587796" cy="1777762"/>
          </a:xfrm>
          <a:prstGeom prst="rect">
            <a:avLst/>
          </a:prstGeom>
        </p:spPr>
        <p:txBody>
          <a:bodyPr lIns="0" tIns="0" rIns="0" bIns="0" rtlCol="0" anchor="t">
            <a:spAutoFit/>
          </a:bodyPr>
          <a:lstStyle/>
          <a:p>
            <a:pPr algn="ctr">
              <a:lnSpc>
                <a:spcPts val="2340"/>
              </a:lnSpc>
            </a:pPr>
            <a:r>
              <a:rPr lang="en-US" sz="1800" b="1">
                <a:solidFill>
                  <a:srgbClr val="000000">
                    <a:alpha val="74902"/>
                  </a:srgbClr>
                </a:solidFill>
                <a:latin typeface="Roboto Bold"/>
                <a:ea typeface="Roboto Bold"/>
                <a:cs typeface="Roboto Bold"/>
                <a:sym typeface="Roboto Bold"/>
              </a:rPr>
              <a:t>America Burning, released in 1973, prompted the establishment of the USFA in 1974 under the Federal Fire Prevention and Control Act. Following this, NFIRS was introduced in 1975.</a:t>
            </a:r>
          </a:p>
        </p:txBody>
      </p:sp>
      <p:sp>
        <p:nvSpPr>
          <p:cNvPr id="62" name="TextBox 62"/>
          <p:cNvSpPr txBox="1"/>
          <p:nvPr/>
        </p:nvSpPr>
        <p:spPr>
          <a:xfrm>
            <a:off x="5846830" y="7471614"/>
            <a:ext cx="3037072" cy="438084"/>
          </a:xfrm>
          <a:prstGeom prst="rect">
            <a:avLst/>
          </a:prstGeom>
        </p:spPr>
        <p:txBody>
          <a:bodyPr lIns="0" tIns="0" rIns="0" bIns="0" rtlCol="0" anchor="t">
            <a:spAutoFit/>
          </a:bodyPr>
          <a:lstStyle/>
          <a:p>
            <a:pPr algn="ctr">
              <a:lnSpc>
                <a:spcPts val="3359"/>
              </a:lnSpc>
            </a:pPr>
            <a:r>
              <a:rPr lang="en-US" sz="2799" b="1">
                <a:solidFill>
                  <a:srgbClr val="000000"/>
                </a:solidFill>
                <a:latin typeface="Roboto Bold"/>
                <a:ea typeface="Roboto Bold"/>
                <a:cs typeface="Roboto Bold"/>
                <a:sym typeface="Roboto Bold"/>
              </a:rPr>
              <a:t>NFIRS Released</a:t>
            </a:r>
          </a:p>
        </p:txBody>
      </p:sp>
      <p:sp>
        <p:nvSpPr>
          <p:cNvPr id="63" name="TextBox 63"/>
          <p:cNvSpPr txBox="1"/>
          <p:nvPr/>
        </p:nvSpPr>
        <p:spPr>
          <a:xfrm>
            <a:off x="6041069" y="8043634"/>
            <a:ext cx="2653981" cy="596397"/>
          </a:xfrm>
          <a:prstGeom prst="rect">
            <a:avLst/>
          </a:prstGeom>
        </p:spPr>
        <p:txBody>
          <a:bodyPr lIns="0" tIns="0" rIns="0" bIns="0" rtlCol="0" anchor="t">
            <a:spAutoFit/>
          </a:bodyPr>
          <a:lstStyle/>
          <a:p>
            <a:pPr algn="ctr">
              <a:lnSpc>
                <a:spcPts val="2340"/>
              </a:lnSpc>
            </a:pPr>
            <a:r>
              <a:rPr lang="en-US" sz="1800" b="1">
                <a:solidFill>
                  <a:srgbClr val="000000">
                    <a:alpha val="74902"/>
                  </a:srgbClr>
                </a:solidFill>
                <a:latin typeface="Roboto Bold"/>
                <a:ea typeface="Roboto Bold"/>
                <a:cs typeface="Roboto Bold"/>
                <a:sym typeface="Roboto Bold"/>
              </a:rPr>
              <a:t>First Public Release of NFIRS Data Collection</a:t>
            </a:r>
          </a:p>
        </p:txBody>
      </p:sp>
      <p:sp>
        <p:nvSpPr>
          <p:cNvPr id="64" name="TextBox 64"/>
          <p:cNvSpPr txBox="1"/>
          <p:nvPr/>
        </p:nvSpPr>
        <p:spPr>
          <a:xfrm>
            <a:off x="2117972" y="7843412"/>
            <a:ext cx="2653981" cy="571500"/>
          </a:xfrm>
          <a:prstGeom prst="rect">
            <a:avLst/>
          </a:prstGeom>
        </p:spPr>
        <p:txBody>
          <a:bodyPr lIns="0" tIns="0" rIns="0" bIns="0" rtlCol="0" anchor="t">
            <a:spAutoFit/>
          </a:bodyPr>
          <a:lstStyle/>
          <a:p>
            <a:pPr algn="ctr">
              <a:lnSpc>
                <a:spcPts val="4559"/>
              </a:lnSpc>
            </a:pPr>
            <a:r>
              <a:rPr lang="en-US" sz="3799" b="1">
                <a:solidFill>
                  <a:srgbClr val="000000"/>
                </a:solidFill>
                <a:latin typeface="Roboto Bold"/>
                <a:ea typeface="Roboto Bold"/>
                <a:cs typeface="Roboto Bold"/>
                <a:sym typeface="Roboto Bold"/>
              </a:rPr>
              <a:t>1975</a:t>
            </a:r>
          </a:p>
        </p:txBody>
      </p:sp>
      <p:sp>
        <p:nvSpPr>
          <p:cNvPr id="65" name="TextBox 65"/>
          <p:cNvSpPr txBox="1"/>
          <p:nvPr/>
        </p:nvSpPr>
        <p:spPr>
          <a:xfrm>
            <a:off x="5935222" y="4140334"/>
            <a:ext cx="2653981" cy="571500"/>
          </a:xfrm>
          <a:prstGeom prst="rect">
            <a:avLst/>
          </a:prstGeom>
        </p:spPr>
        <p:txBody>
          <a:bodyPr lIns="0" tIns="0" rIns="0" bIns="0" rtlCol="0" anchor="t">
            <a:spAutoFit/>
          </a:bodyPr>
          <a:lstStyle/>
          <a:p>
            <a:pPr algn="ctr">
              <a:lnSpc>
                <a:spcPts val="4559"/>
              </a:lnSpc>
            </a:pPr>
            <a:r>
              <a:rPr lang="en-US" sz="3799" b="1">
                <a:solidFill>
                  <a:srgbClr val="000000"/>
                </a:solidFill>
                <a:latin typeface="Roboto Bold"/>
                <a:ea typeface="Roboto Bold"/>
                <a:cs typeface="Roboto Bold"/>
                <a:sym typeface="Roboto Bold"/>
              </a:rPr>
              <a:t>1985</a:t>
            </a:r>
          </a:p>
        </p:txBody>
      </p:sp>
      <p:sp>
        <p:nvSpPr>
          <p:cNvPr id="66" name="TextBox 66"/>
          <p:cNvSpPr txBox="1"/>
          <p:nvPr/>
        </p:nvSpPr>
        <p:spPr>
          <a:xfrm>
            <a:off x="9800545" y="7843412"/>
            <a:ext cx="2653981" cy="571500"/>
          </a:xfrm>
          <a:prstGeom prst="rect">
            <a:avLst/>
          </a:prstGeom>
        </p:spPr>
        <p:txBody>
          <a:bodyPr lIns="0" tIns="0" rIns="0" bIns="0" rtlCol="0" anchor="t">
            <a:spAutoFit/>
          </a:bodyPr>
          <a:lstStyle/>
          <a:p>
            <a:pPr algn="ctr">
              <a:lnSpc>
                <a:spcPts val="4559"/>
              </a:lnSpc>
            </a:pPr>
            <a:r>
              <a:rPr lang="en-US" sz="3799" b="1">
                <a:solidFill>
                  <a:srgbClr val="000000"/>
                </a:solidFill>
                <a:latin typeface="Roboto Bold"/>
                <a:ea typeface="Roboto Bold"/>
                <a:cs typeface="Roboto Bold"/>
                <a:sym typeface="Roboto Bold"/>
              </a:rPr>
              <a:t>1999</a:t>
            </a:r>
          </a:p>
        </p:txBody>
      </p:sp>
      <p:sp>
        <p:nvSpPr>
          <p:cNvPr id="67" name="TextBox 67"/>
          <p:cNvSpPr txBox="1"/>
          <p:nvPr/>
        </p:nvSpPr>
        <p:spPr>
          <a:xfrm>
            <a:off x="9608999" y="2973332"/>
            <a:ext cx="3037072" cy="438084"/>
          </a:xfrm>
          <a:prstGeom prst="rect">
            <a:avLst/>
          </a:prstGeom>
        </p:spPr>
        <p:txBody>
          <a:bodyPr lIns="0" tIns="0" rIns="0" bIns="0" rtlCol="0" anchor="t">
            <a:spAutoFit/>
          </a:bodyPr>
          <a:lstStyle/>
          <a:p>
            <a:pPr algn="ctr">
              <a:lnSpc>
                <a:spcPts val="3359"/>
              </a:lnSpc>
            </a:pPr>
            <a:r>
              <a:rPr lang="en-US" sz="2799" b="1">
                <a:solidFill>
                  <a:srgbClr val="000000"/>
                </a:solidFill>
                <a:latin typeface="Roboto Bold"/>
                <a:ea typeface="Roboto Bold"/>
                <a:cs typeface="Roboto Bold"/>
                <a:sym typeface="Roboto Bold"/>
              </a:rPr>
              <a:t>NFIRS Update</a:t>
            </a:r>
          </a:p>
        </p:txBody>
      </p:sp>
      <p:sp>
        <p:nvSpPr>
          <p:cNvPr id="68" name="TextBox 68"/>
          <p:cNvSpPr txBox="1"/>
          <p:nvPr/>
        </p:nvSpPr>
        <p:spPr>
          <a:xfrm>
            <a:off x="9144000" y="3612139"/>
            <a:ext cx="4235442" cy="1777762"/>
          </a:xfrm>
          <a:prstGeom prst="rect">
            <a:avLst/>
          </a:prstGeom>
        </p:spPr>
        <p:txBody>
          <a:bodyPr lIns="0" tIns="0" rIns="0" bIns="0" rtlCol="0" anchor="t">
            <a:spAutoFit/>
          </a:bodyPr>
          <a:lstStyle/>
          <a:p>
            <a:pPr marL="0" lvl="0" indent="0" algn="ctr">
              <a:lnSpc>
                <a:spcPts val="2340"/>
              </a:lnSpc>
            </a:pPr>
            <a:r>
              <a:rPr lang="en-US" sz="1800" b="1">
                <a:solidFill>
                  <a:srgbClr val="000000">
                    <a:alpha val="74902"/>
                  </a:srgbClr>
                </a:solidFill>
                <a:latin typeface="Roboto Bold"/>
                <a:ea typeface="Roboto Bold"/>
                <a:cs typeface="Roboto Bold"/>
                <a:sym typeface="Roboto Bold"/>
              </a:rPr>
              <a:t>NFIRS Transforms into a Comprehensive All-Hazard Data Collection System</a:t>
            </a:r>
          </a:p>
          <a:p>
            <a:pPr algn="ctr">
              <a:lnSpc>
                <a:spcPts val="2340"/>
              </a:lnSpc>
            </a:pPr>
            <a:r>
              <a:rPr lang="en-US" sz="1800" b="1">
                <a:solidFill>
                  <a:srgbClr val="000000">
                    <a:alpha val="74902"/>
                  </a:srgbClr>
                </a:solidFill>
                <a:latin typeface="Roboto Bold"/>
                <a:ea typeface="Roboto Bold"/>
                <a:cs typeface="Roboto Bold"/>
                <a:sym typeface="Roboto Bold"/>
              </a:rPr>
              <a:t>With the inclusion of EMS data, wildfire information, and a juvenile firesetter module, NFIRS evolves into a complete all-hazard data collection system.</a:t>
            </a:r>
          </a:p>
        </p:txBody>
      </p:sp>
      <p:sp>
        <p:nvSpPr>
          <p:cNvPr id="69" name="TextBox 69"/>
          <p:cNvSpPr txBox="1"/>
          <p:nvPr/>
        </p:nvSpPr>
        <p:spPr>
          <a:xfrm>
            <a:off x="13909682" y="4068292"/>
            <a:ext cx="2653981" cy="571500"/>
          </a:xfrm>
          <a:prstGeom prst="rect">
            <a:avLst/>
          </a:prstGeom>
        </p:spPr>
        <p:txBody>
          <a:bodyPr lIns="0" tIns="0" rIns="0" bIns="0" rtlCol="0" anchor="t">
            <a:spAutoFit/>
          </a:bodyPr>
          <a:lstStyle/>
          <a:p>
            <a:pPr algn="ctr">
              <a:lnSpc>
                <a:spcPts val="4559"/>
              </a:lnSpc>
            </a:pPr>
            <a:r>
              <a:rPr lang="en-US" sz="3799" b="1">
                <a:solidFill>
                  <a:srgbClr val="000000"/>
                </a:solidFill>
                <a:latin typeface="Roboto Bold"/>
                <a:ea typeface="Roboto Bold"/>
                <a:cs typeface="Roboto Bold"/>
                <a:sym typeface="Roboto Bold"/>
              </a:rPr>
              <a:t>2025</a:t>
            </a:r>
          </a:p>
        </p:txBody>
      </p:sp>
      <p:sp>
        <p:nvSpPr>
          <p:cNvPr id="70" name="TextBox 70"/>
          <p:cNvSpPr txBox="1"/>
          <p:nvPr/>
        </p:nvSpPr>
        <p:spPr>
          <a:xfrm>
            <a:off x="13718136" y="7262097"/>
            <a:ext cx="3037072" cy="438084"/>
          </a:xfrm>
          <a:prstGeom prst="rect">
            <a:avLst/>
          </a:prstGeom>
        </p:spPr>
        <p:txBody>
          <a:bodyPr lIns="0" tIns="0" rIns="0" bIns="0" rtlCol="0" anchor="t">
            <a:spAutoFit/>
          </a:bodyPr>
          <a:lstStyle/>
          <a:p>
            <a:pPr algn="ctr">
              <a:lnSpc>
                <a:spcPts val="3359"/>
              </a:lnSpc>
            </a:pPr>
            <a:r>
              <a:rPr lang="en-US" sz="2799" b="1">
                <a:solidFill>
                  <a:srgbClr val="000000"/>
                </a:solidFill>
                <a:latin typeface="Roboto Bold"/>
                <a:ea typeface="Roboto Bold"/>
                <a:cs typeface="Roboto Bold"/>
                <a:sym typeface="Roboto Bold"/>
              </a:rPr>
              <a:t>Sunsetting NFRIS</a:t>
            </a:r>
          </a:p>
        </p:txBody>
      </p:sp>
      <p:sp>
        <p:nvSpPr>
          <p:cNvPr id="71" name="TextBox 71"/>
          <p:cNvSpPr txBox="1"/>
          <p:nvPr/>
        </p:nvSpPr>
        <p:spPr>
          <a:xfrm>
            <a:off x="13165599" y="7709706"/>
            <a:ext cx="4446304" cy="1777762"/>
          </a:xfrm>
          <a:prstGeom prst="rect">
            <a:avLst/>
          </a:prstGeom>
        </p:spPr>
        <p:txBody>
          <a:bodyPr lIns="0" tIns="0" rIns="0" bIns="0" rtlCol="0" anchor="t">
            <a:spAutoFit/>
          </a:bodyPr>
          <a:lstStyle/>
          <a:p>
            <a:pPr algn="ctr">
              <a:lnSpc>
                <a:spcPts val="2340"/>
              </a:lnSpc>
            </a:pPr>
            <a:r>
              <a:rPr lang="en-US" sz="1800" b="1">
                <a:solidFill>
                  <a:srgbClr val="000000">
                    <a:alpha val="74902"/>
                  </a:srgbClr>
                </a:solidFill>
                <a:latin typeface="Roboto Bold"/>
                <a:ea typeface="Roboto Bold"/>
                <a:cs typeface="Roboto Bold"/>
                <a:sym typeface="Roboto Bold"/>
              </a:rPr>
              <a:t>Due to concerns regarding security, outdated models, and the costs associated with maintaining the code base, NFIRS will sunset at the beginning of the calendar year 2026, and the decommissioning process will commence.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77190" y="1647611"/>
            <a:ext cx="11376721" cy="8532541"/>
            <a:chOff x="0" y="0"/>
            <a:chExt cx="812800" cy="609600"/>
          </a:xfrm>
        </p:grpSpPr>
        <p:sp>
          <p:nvSpPr>
            <p:cNvPr id="3" name="Freeform 3"/>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1B517B"/>
            </a:solidFill>
          </p:spPr>
          <p:txBody>
            <a:bodyPr/>
            <a:lstStyle/>
            <a:p>
              <a:endParaRPr lang="en-US"/>
            </a:p>
          </p:txBody>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471399" y="9479080"/>
            <a:ext cx="12320774" cy="8532541"/>
            <a:chOff x="0" y="0"/>
            <a:chExt cx="880247" cy="609600"/>
          </a:xfrm>
        </p:grpSpPr>
        <p:sp>
          <p:nvSpPr>
            <p:cNvPr id="6" name="Freeform 6"/>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487BA2"/>
            </a:solidFill>
          </p:spPr>
          <p:txBody>
            <a:bodyPr/>
            <a:lstStyle/>
            <a:p>
              <a:endParaRPr lang="en-US"/>
            </a:p>
          </p:txBody>
        </p:sp>
        <p:sp>
          <p:nvSpPr>
            <p:cNvPr id="7" name="TextBox 7"/>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070552" y="-6327082"/>
            <a:ext cx="5115151" cy="7672726"/>
            <a:chOff x="0" y="0"/>
            <a:chExt cx="406400" cy="609600"/>
          </a:xfrm>
        </p:grpSpPr>
        <p:sp>
          <p:nvSpPr>
            <p:cNvPr id="9" name="Freeform 9"/>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1B517B"/>
            </a:solidFill>
          </p:spPr>
          <p:txBody>
            <a:bodyPr/>
            <a:lstStyle/>
            <a:p>
              <a:endParaRPr lang="en-US"/>
            </a:p>
          </p:txBody>
        </p:sp>
        <p:sp>
          <p:nvSpPr>
            <p:cNvPr id="10" name="TextBox 10"/>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28409" y="-6644026"/>
            <a:ext cx="10230302" cy="7672726"/>
            <a:chOff x="0" y="0"/>
            <a:chExt cx="812800" cy="609600"/>
          </a:xfrm>
        </p:grpSpPr>
        <p:sp>
          <p:nvSpPr>
            <p:cNvPr id="12" name="Freeform 12"/>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487BA2"/>
            </a:solidFill>
          </p:spPr>
          <p:txBody>
            <a:bodyPr/>
            <a:lstStyle/>
            <a:p>
              <a:endParaRPr lang="en-US"/>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028700" y="9296823"/>
            <a:ext cx="1492922" cy="364513"/>
          </a:xfrm>
          <a:custGeom>
            <a:avLst/>
            <a:gdLst/>
            <a:ahLst/>
            <a:cxnLst/>
            <a:rect l="l" t="t" r="r" b="b"/>
            <a:pathLst>
              <a:path w="1492922" h="364513">
                <a:moveTo>
                  <a:pt x="0" y="0"/>
                </a:moveTo>
                <a:lnTo>
                  <a:pt x="1492922" y="0"/>
                </a:lnTo>
                <a:lnTo>
                  <a:pt x="1492922" y="364513"/>
                </a:lnTo>
                <a:lnTo>
                  <a:pt x="0" y="364513"/>
                </a:lnTo>
                <a:lnTo>
                  <a:pt x="0" y="0"/>
                </a:lnTo>
                <a:close/>
              </a:path>
            </a:pathLst>
          </a:custGeom>
          <a:blipFill>
            <a:blip r:embed="rId2">
              <a:extLst>
                <a:ext uri="{96DAC541-7B7A-43D3-8B79-37D633B846F1}">
                  <asvg:svgBlip xmlns:asvg="http://schemas.microsoft.com/office/drawing/2016/SVG/main" r:embed="rId3"/>
                </a:ext>
              </a:extLst>
            </a:blip>
            <a:stretch>
              <a:fillRect r="-63766"/>
            </a:stretch>
          </a:blipFill>
        </p:spPr>
        <p:txBody>
          <a:bodyPr/>
          <a:lstStyle/>
          <a:p>
            <a:endParaRPr lang="en-US"/>
          </a:p>
        </p:txBody>
      </p:sp>
      <p:sp>
        <p:nvSpPr>
          <p:cNvPr id="15" name="TextBox 15"/>
          <p:cNvSpPr txBox="1"/>
          <p:nvPr/>
        </p:nvSpPr>
        <p:spPr>
          <a:xfrm>
            <a:off x="1028700" y="2481412"/>
            <a:ext cx="9888415" cy="829819"/>
          </a:xfrm>
          <a:prstGeom prst="rect">
            <a:avLst/>
          </a:prstGeom>
        </p:spPr>
        <p:txBody>
          <a:bodyPr lIns="0" tIns="0" rIns="0" bIns="0" rtlCol="0" anchor="t">
            <a:spAutoFit/>
          </a:bodyPr>
          <a:lstStyle/>
          <a:p>
            <a:pPr algn="l">
              <a:lnSpc>
                <a:spcPts val="6299"/>
              </a:lnSpc>
            </a:pPr>
            <a:r>
              <a:rPr lang="en-US" sz="5249">
                <a:solidFill>
                  <a:srgbClr val="000000"/>
                </a:solidFill>
                <a:latin typeface="Poppins"/>
                <a:ea typeface="Poppins"/>
                <a:cs typeface="Poppins"/>
                <a:sym typeface="Poppins"/>
              </a:rPr>
              <a:t>FROM IMAGETREND ELITE 2026</a:t>
            </a:r>
          </a:p>
        </p:txBody>
      </p:sp>
      <p:sp>
        <p:nvSpPr>
          <p:cNvPr id="16" name="TextBox 16"/>
          <p:cNvSpPr txBox="1"/>
          <p:nvPr/>
        </p:nvSpPr>
        <p:spPr>
          <a:xfrm>
            <a:off x="1028700" y="3230101"/>
            <a:ext cx="9888415" cy="1162017"/>
          </a:xfrm>
          <a:prstGeom prst="rect">
            <a:avLst/>
          </a:prstGeom>
        </p:spPr>
        <p:txBody>
          <a:bodyPr lIns="0" tIns="0" rIns="0" bIns="0" rtlCol="0" anchor="t">
            <a:spAutoFit/>
          </a:bodyPr>
          <a:lstStyle/>
          <a:p>
            <a:pPr algn="l">
              <a:lnSpc>
                <a:spcPts val="9172"/>
              </a:lnSpc>
            </a:pPr>
            <a:r>
              <a:rPr lang="en-US" sz="7643" b="1">
                <a:solidFill>
                  <a:srgbClr val="1B517B"/>
                </a:solidFill>
                <a:latin typeface="Barlow Bold"/>
                <a:ea typeface="Barlow Bold"/>
                <a:cs typeface="Barlow Bold"/>
                <a:sym typeface="Barlow Bold"/>
              </a:rPr>
              <a:t>UPDATES/ADDITIONS</a:t>
            </a:r>
          </a:p>
        </p:txBody>
      </p:sp>
      <p:grpSp>
        <p:nvGrpSpPr>
          <p:cNvPr id="17" name="Group 17"/>
          <p:cNvGrpSpPr/>
          <p:nvPr/>
        </p:nvGrpSpPr>
        <p:grpSpPr>
          <a:xfrm>
            <a:off x="10917115" y="2519512"/>
            <a:ext cx="6197812" cy="6197812"/>
            <a:chOff x="0" y="0"/>
            <a:chExt cx="8263750" cy="8263750"/>
          </a:xfrm>
        </p:grpSpPr>
        <p:grpSp>
          <p:nvGrpSpPr>
            <p:cNvPr id="18" name="Group 18"/>
            <p:cNvGrpSpPr/>
            <p:nvPr/>
          </p:nvGrpSpPr>
          <p:grpSpPr>
            <a:xfrm>
              <a:off x="0" y="0"/>
              <a:ext cx="8263750" cy="826375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87BA2"/>
              </a:solidFill>
            </p:spPr>
            <p:txBody>
              <a:bodyPr/>
              <a:lstStyle/>
              <a:p>
                <a:endParaRPr lang="en-US"/>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21" name="Group 21"/>
            <p:cNvGrpSpPr/>
            <p:nvPr/>
          </p:nvGrpSpPr>
          <p:grpSpPr>
            <a:xfrm>
              <a:off x="263922" y="263922"/>
              <a:ext cx="7735906" cy="773590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24" name="Group 24"/>
            <p:cNvGrpSpPr/>
            <p:nvPr/>
          </p:nvGrpSpPr>
          <p:grpSpPr>
            <a:xfrm>
              <a:off x="556805" y="556819"/>
              <a:ext cx="7150141" cy="7150112"/>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8038" r="-48038"/>
                </a:stretch>
              </a:blipFill>
            </p:spPr>
            <p:txBody>
              <a:bodyPr/>
              <a:lstStyle/>
              <a:p>
                <a:endParaRPr lang="en-US"/>
              </a:p>
            </p:txBody>
          </p:sp>
        </p:grpSp>
      </p:grpSp>
      <p:sp>
        <p:nvSpPr>
          <p:cNvPr id="26" name="TextBox 26"/>
          <p:cNvSpPr txBox="1"/>
          <p:nvPr/>
        </p:nvSpPr>
        <p:spPr>
          <a:xfrm>
            <a:off x="1028700" y="4459366"/>
            <a:ext cx="9157003" cy="4798934"/>
          </a:xfrm>
          <a:prstGeom prst="rect">
            <a:avLst/>
          </a:prstGeom>
        </p:spPr>
        <p:txBody>
          <a:bodyPr lIns="0" tIns="0" rIns="0" bIns="0" rtlCol="0" anchor="t">
            <a:spAutoFit/>
          </a:bodyPr>
          <a:lstStyle/>
          <a:p>
            <a:pPr marL="496564" lvl="1" indent="-248282" algn="l">
              <a:lnSpc>
                <a:spcPts val="3219"/>
              </a:lnSpc>
              <a:buFont typeface="Arial"/>
              <a:buChar char="•"/>
            </a:pPr>
            <a:r>
              <a:rPr lang="en-US" sz="2299">
                <a:solidFill>
                  <a:srgbClr val="000000"/>
                </a:solidFill>
                <a:latin typeface="Poppins"/>
                <a:ea typeface="Poppins"/>
                <a:cs typeface="Poppins"/>
                <a:sym typeface="Poppins"/>
              </a:rPr>
              <a:t>Existing NFIRS CQI workflows will be replicated for NERIS Fire CQI.</a:t>
            </a:r>
          </a:p>
          <a:p>
            <a:pPr marL="496564" lvl="1" indent="-248282" algn="l">
              <a:lnSpc>
                <a:spcPts val="3219"/>
              </a:lnSpc>
              <a:buFont typeface="Arial"/>
              <a:buChar char="•"/>
            </a:pPr>
            <a:r>
              <a:rPr lang="en-US" sz="2299">
                <a:solidFill>
                  <a:srgbClr val="000000"/>
                </a:solidFill>
                <a:latin typeface="Poppins"/>
                <a:ea typeface="Poppins"/>
                <a:cs typeface="Poppins"/>
                <a:sym typeface="Poppins"/>
              </a:rPr>
              <a:t>NERIS secondary schemas to account for the multiple NERIS phases.</a:t>
            </a:r>
          </a:p>
          <a:p>
            <a:pPr marL="496564" lvl="1" indent="-248282" algn="l">
              <a:lnSpc>
                <a:spcPts val="3219"/>
              </a:lnSpc>
              <a:buFont typeface="Arial"/>
              <a:buChar char="•"/>
            </a:pPr>
            <a:r>
              <a:rPr lang="en-US" sz="2299">
                <a:solidFill>
                  <a:srgbClr val="000000"/>
                </a:solidFill>
                <a:latin typeface="Poppins"/>
                <a:ea typeface="Poppins"/>
                <a:cs typeface="Poppins"/>
                <a:sym typeface="Poppins"/>
              </a:rPr>
              <a:t>A new feature called concurrent worksheet entry will be released that allows users to enter multiple worksheets to one incident in a single step.</a:t>
            </a:r>
          </a:p>
          <a:p>
            <a:pPr marL="496564" lvl="1" indent="-248282" algn="l">
              <a:lnSpc>
                <a:spcPts val="3219"/>
              </a:lnSpc>
              <a:buFont typeface="Arial"/>
              <a:buChar char="•"/>
            </a:pPr>
            <a:r>
              <a:rPr lang="en-US" sz="2299">
                <a:solidFill>
                  <a:srgbClr val="000000"/>
                </a:solidFill>
                <a:latin typeface="Poppins"/>
                <a:ea typeface="Poppins"/>
                <a:cs typeface="Poppins"/>
                <a:sym typeface="Poppins"/>
              </a:rPr>
              <a:t>Supplemental questions will be available in select NERIS grids.</a:t>
            </a:r>
          </a:p>
          <a:p>
            <a:pPr marL="496564" lvl="1" indent="-248282" algn="l">
              <a:lnSpc>
                <a:spcPts val="3219"/>
              </a:lnSpc>
              <a:buFont typeface="Arial"/>
              <a:buChar char="•"/>
            </a:pPr>
            <a:r>
              <a:rPr lang="en-US" sz="2299">
                <a:solidFill>
                  <a:srgbClr val="000000"/>
                </a:solidFill>
                <a:latin typeface="Poppins"/>
                <a:ea typeface="Poppins"/>
                <a:cs typeface="Poppins"/>
                <a:sym typeface="Poppins"/>
              </a:rPr>
              <a:t>A fire-only, standalone Field capability will be added for NERIS incidents.</a:t>
            </a:r>
          </a:p>
          <a:p>
            <a:pPr algn="l">
              <a:lnSpc>
                <a:spcPts val="3219"/>
              </a:lnSpc>
            </a:pPr>
            <a:endParaRPr lang="en-US" sz="2299">
              <a:solidFill>
                <a:srgbClr val="000000"/>
              </a:solidFill>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B517B"/>
        </a:solidFill>
        <a:effectLst/>
      </p:bgPr>
    </p:bg>
    <p:spTree>
      <p:nvGrpSpPr>
        <p:cNvPr id="1" name=""/>
        <p:cNvGrpSpPr/>
        <p:nvPr/>
      </p:nvGrpSpPr>
      <p:grpSpPr>
        <a:xfrm>
          <a:off x="0" y="0"/>
          <a:ext cx="0" cy="0"/>
          <a:chOff x="0" y="0"/>
          <a:chExt cx="0" cy="0"/>
        </a:xfrm>
      </p:grpSpPr>
      <p:sp>
        <p:nvSpPr>
          <p:cNvPr id="2" name="Freeform 2"/>
          <p:cNvSpPr/>
          <p:nvPr/>
        </p:nvSpPr>
        <p:spPr>
          <a:xfrm>
            <a:off x="0" y="2604"/>
            <a:ext cx="18660383" cy="10742825"/>
          </a:xfrm>
          <a:custGeom>
            <a:avLst/>
            <a:gdLst/>
            <a:ahLst/>
            <a:cxnLst/>
            <a:rect l="l" t="t" r="r" b="b"/>
            <a:pathLst>
              <a:path w="18660383" h="10742825">
                <a:moveTo>
                  <a:pt x="0" y="0"/>
                </a:moveTo>
                <a:lnTo>
                  <a:pt x="18660383" y="0"/>
                </a:lnTo>
                <a:lnTo>
                  <a:pt x="18660383" y="10742825"/>
                </a:lnTo>
                <a:lnTo>
                  <a:pt x="0" y="10742825"/>
                </a:lnTo>
                <a:lnTo>
                  <a:pt x="0" y="0"/>
                </a:lnTo>
                <a:close/>
              </a:path>
            </a:pathLst>
          </a:custGeom>
          <a:blipFill>
            <a:blip r:embed="rId2">
              <a:alphaModFix amt="6000"/>
            </a:blip>
            <a:stretch>
              <a:fillRect t="-7972" b="-7972"/>
            </a:stretch>
          </a:blipFill>
        </p:spPr>
        <p:txBody>
          <a:bodyPr/>
          <a:lstStyle/>
          <a:p>
            <a:endParaRPr lang="en-US"/>
          </a:p>
        </p:txBody>
      </p:sp>
      <p:sp>
        <p:nvSpPr>
          <p:cNvPr id="3" name="Freeform 3"/>
          <p:cNvSpPr/>
          <p:nvPr/>
        </p:nvSpPr>
        <p:spPr>
          <a:xfrm>
            <a:off x="7318050" y="7747315"/>
            <a:ext cx="365705" cy="365705"/>
          </a:xfrm>
          <a:custGeom>
            <a:avLst/>
            <a:gdLst/>
            <a:ahLst/>
            <a:cxnLst/>
            <a:rect l="l" t="t" r="r" b="b"/>
            <a:pathLst>
              <a:path w="365705" h="365705">
                <a:moveTo>
                  <a:pt x="0" y="0"/>
                </a:moveTo>
                <a:lnTo>
                  <a:pt x="365704" y="0"/>
                </a:lnTo>
                <a:lnTo>
                  <a:pt x="365704" y="365705"/>
                </a:lnTo>
                <a:lnTo>
                  <a:pt x="0" y="3657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318050" y="8400591"/>
            <a:ext cx="365705" cy="365705"/>
          </a:xfrm>
          <a:custGeom>
            <a:avLst/>
            <a:gdLst/>
            <a:ahLst/>
            <a:cxnLst/>
            <a:rect l="l" t="t" r="r" b="b"/>
            <a:pathLst>
              <a:path w="365705" h="365705">
                <a:moveTo>
                  <a:pt x="0" y="0"/>
                </a:moveTo>
                <a:lnTo>
                  <a:pt x="365704" y="0"/>
                </a:lnTo>
                <a:lnTo>
                  <a:pt x="365704" y="365705"/>
                </a:lnTo>
                <a:lnTo>
                  <a:pt x="0" y="3657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683754" y="677540"/>
            <a:ext cx="2639114" cy="2639114"/>
          </a:xfrm>
          <a:custGeom>
            <a:avLst/>
            <a:gdLst/>
            <a:ahLst/>
            <a:cxnLst/>
            <a:rect l="l" t="t" r="r" b="b"/>
            <a:pathLst>
              <a:path w="2639114" h="2639114">
                <a:moveTo>
                  <a:pt x="0" y="0"/>
                </a:moveTo>
                <a:lnTo>
                  <a:pt x="2639115" y="0"/>
                </a:lnTo>
                <a:lnTo>
                  <a:pt x="2639115" y="2639114"/>
                </a:lnTo>
                <a:lnTo>
                  <a:pt x="0" y="2639114"/>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4318720" y="3316654"/>
            <a:ext cx="9669610" cy="2057363"/>
          </a:xfrm>
          <a:prstGeom prst="rect">
            <a:avLst/>
          </a:prstGeom>
        </p:spPr>
        <p:txBody>
          <a:bodyPr lIns="0" tIns="0" rIns="0" bIns="0" rtlCol="0" anchor="t">
            <a:spAutoFit/>
          </a:bodyPr>
          <a:lstStyle/>
          <a:p>
            <a:pPr algn="ctr">
              <a:lnSpc>
                <a:spcPts val="16228"/>
              </a:lnSpc>
            </a:pPr>
            <a:r>
              <a:rPr lang="en-US" sz="13523" b="1">
                <a:solidFill>
                  <a:srgbClr val="FFFFFF"/>
                </a:solidFill>
                <a:latin typeface="Barlow Heavy"/>
                <a:ea typeface="Barlow Heavy"/>
                <a:cs typeface="Barlow Heavy"/>
                <a:sym typeface="Barlow Heavy"/>
              </a:rPr>
              <a:t>THANK YOU</a:t>
            </a:r>
          </a:p>
        </p:txBody>
      </p:sp>
      <p:sp>
        <p:nvSpPr>
          <p:cNvPr id="7" name="TextBox 7"/>
          <p:cNvSpPr txBox="1"/>
          <p:nvPr/>
        </p:nvSpPr>
        <p:spPr>
          <a:xfrm>
            <a:off x="4579839" y="5345442"/>
            <a:ext cx="9592225" cy="1965347"/>
          </a:xfrm>
          <a:prstGeom prst="rect">
            <a:avLst/>
          </a:prstGeom>
        </p:spPr>
        <p:txBody>
          <a:bodyPr lIns="0" tIns="0" rIns="0" bIns="0" rtlCol="0" anchor="t">
            <a:spAutoFit/>
          </a:bodyPr>
          <a:lstStyle/>
          <a:p>
            <a:pPr algn="ctr">
              <a:lnSpc>
                <a:spcPts val="5161"/>
              </a:lnSpc>
            </a:pPr>
            <a:r>
              <a:rPr lang="en-US" sz="4301" b="1">
                <a:solidFill>
                  <a:srgbClr val="FFFFFF"/>
                </a:solidFill>
                <a:latin typeface="Poppins Bold"/>
                <a:ea typeface="Poppins Bold"/>
                <a:cs typeface="Poppins Bold"/>
                <a:sym typeface="Poppins Bold"/>
              </a:rPr>
              <a:t>INFORMATION WILL CONTIUNE TO BE PROVIDED LEADING UP TO JANUARY 1, 2026</a:t>
            </a:r>
          </a:p>
        </p:txBody>
      </p:sp>
      <p:sp>
        <p:nvSpPr>
          <p:cNvPr id="8" name="TextBox 8"/>
          <p:cNvSpPr txBox="1"/>
          <p:nvPr/>
        </p:nvSpPr>
        <p:spPr>
          <a:xfrm>
            <a:off x="8063808" y="8280488"/>
            <a:ext cx="4018973" cy="485808"/>
          </a:xfrm>
          <a:prstGeom prst="rect">
            <a:avLst/>
          </a:prstGeom>
        </p:spPr>
        <p:txBody>
          <a:bodyPr lIns="0" tIns="0" rIns="0" bIns="0" rtlCol="0" anchor="t">
            <a:spAutoFit/>
          </a:bodyPr>
          <a:lstStyle/>
          <a:p>
            <a:pPr algn="l">
              <a:lnSpc>
                <a:spcPts val="3600"/>
              </a:lnSpc>
            </a:pPr>
            <a:r>
              <a:rPr lang="en-US" sz="3000">
                <a:solidFill>
                  <a:srgbClr val="FFFFFF"/>
                </a:solidFill>
                <a:latin typeface="Poppins"/>
                <a:ea typeface="Poppins"/>
                <a:cs typeface="Poppins"/>
                <a:sym typeface="Poppins"/>
              </a:rPr>
              <a:t>www.oci.georgia.gov</a:t>
            </a:r>
          </a:p>
        </p:txBody>
      </p:sp>
      <p:sp>
        <p:nvSpPr>
          <p:cNvPr id="9" name="TextBox 9"/>
          <p:cNvSpPr txBox="1"/>
          <p:nvPr/>
        </p:nvSpPr>
        <p:spPr>
          <a:xfrm>
            <a:off x="8063808" y="7672976"/>
            <a:ext cx="5446477" cy="485808"/>
          </a:xfrm>
          <a:prstGeom prst="rect">
            <a:avLst/>
          </a:prstGeom>
        </p:spPr>
        <p:txBody>
          <a:bodyPr lIns="0" tIns="0" rIns="0" bIns="0" rtlCol="0" anchor="t">
            <a:spAutoFit/>
          </a:bodyPr>
          <a:lstStyle/>
          <a:p>
            <a:pPr algn="l">
              <a:lnSpc>
                <a:spcPts val="3600"/>
              </a:lnSpc>
            </a:pPr>
            <a:r>
              <a:rPr lang="en-US" sz="3000">
                <a:solidFill>
                  <a:srgbClr val="FFFFFF"/>
                </a:solidFill>
                <a:latin typeface="Poppins"/>
                <a:ea typeface="Poppins"/>
                <a:cs typeface="Poppins"/>
                <a:sym typeface="Poppins"/>
              </a:rPr>
              <a:t>safetyed@oci.ga.gov</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84492" y="-347952"/>
            <a:ext cx="6569381" cy="656938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4" name="TextBox 4"/>
            <p:cNvSpPr txBox="1"/>
            <p:nvPr/>
          </p:nvSpPr>
          <p:spPr>
            <a:xfrm>
              <a:off x="76200" y="19050"/>
              <a:ext cx="660400" cy="717550"/>
            </a:xfrm>
            <a:prstGeom prst="rect">
              <a:avLst/>
            </a:prstGeom>
          </p:spPr>
          <p:txBody>
            <a:bodyPr lIns="51925" tIns="51925" rIns="51925" bIns="51925" rtlCol="0" anchor="ctr"/>
            <a:lstStyle/>
            <a:p>
              <a:pPr algn="ctr">
                <a:lnSpc>
                  <a:spcPts val="2660"/>
                </a:lnSpc>
              </a:pPr>
              <a:endParaRPr/>
            </a:p>
          </p:txBody>
        </p:sp>
      </p:grpSp>
      <p:grpSp>
        <p:nvGrpSpPr>
          <p:cNvPr id="5" name="Group 5"/>
          <p:cNvGrpSpPr/>
          <p:nvPr/>
        </p:nvGrpSpPr>
        <p:grpSpPr>
          <a:xfrm>
            <a:off x="10694300" y="-138143"/>
            <a:ext cx="6149764" cy="614976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7" name="TextBox 7"/>
            <p:cNvSpPr txBox="1"/>
            <p:nvPr/>
          </p:nvSpPr>
          <p:spPr>
            <a:xfrm>
              <a:off x="76200" y="19050"/>
              <a:ext cx="660400" cy="717550"/>
            </a:xfrm>
            <a:prstGeom prst="rect">
              <a:avLst/>
            </a:prstGeom>
          </p:spPr>
          <p:txBody>
            <a:bodyPr lIns="51925" tIns="51925" rIns="51925" bIns="51925" rtlCol="0" anchor="ctr"/>
            <a:lstStyle/>
            <a:p>
              <a:pPr algn="ctr">
                <a:lnSpc>
                  <a:spcPts val="2660"/>
                </a:lnSpc>
              </a:pPr>
              <a:endParaRPr/>
            </a:p>
          </p:txBody>
        </p:sp>
      </p:grpSp>
      <p:grpSp>
        <p:nvGrpSpPr>
          <p:cNvPr id="8" name="Group 8"/>
          <p:cNvGrpSpPr/>
          <p:nvPr/>
        </p:nvGrpSpPr>
        <p:grpSpPr>
          <a:xfrm>
            <a:off x="10927131" y="94699"/>
            <a:ext cx="5684102" cy="5684080"/>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371" b="-371"/>
              </a:stretch>
            </a:blipFill>
          </p:spPr>
          <p:txBody>
            <a:bodyPr/>
            <a:lstStyle/>
            <a:p>
              <a:endParaRPr lang="en-US"/>
            </a:p>
          </p:txBody>
        </p:sp>
      </p:grpSp>
      <p:grpSp>
        <p:nvGrpSpPr>
          <p:cNvPr id="10" name="Group 10"/>
          <p:cNvGrpSpPr/>
          <p:nvPr/>
        </p:nvGrpSpPr>
        <p:grpSpPr>
          <a:xfrm rot="6019707">
            <a:off x="4027622" y="5708586"/>
            <a:ext cx="3846740" cy="11669028"/>
            <a:chOff x="0" y="0"/>
            <a:chExt cx="1070113" cy="3246170"/>
          </a:xfrm>
        </p:grpSpPr>
        <p:sp>
          <p:nvSpPr>
            <p:cNvPr id="11" name="Freeform 11"/>
            <p:cNvSpPr/>
            <p:nvPr/>
          </p:nvSpPr>
          <p:spPr>
            <a:xfrm>
              <a:off x="0" y="0"/>
              <a:ext cx="1070113" cy="3246170"/>
            </a:xfrm>
            <a:custGeom>
              <a:avLst/>
              <a:gdLst/>
              <a:ahLst/>
              <a:cxnLst/>
              <a:rect l="l" t="t" r="r" b="b"/>
              <a:pathLst>
                <a:path w="1070113" h="3246170">
                  <a:moveTo>
                    <a:pt x="0" y="0"/>
                  </a:moveTo>
                  <a:lnTo>
                    <a:pt x="1070113" y="0"/>
                  </a:lnTo>
                  <a:lnTo>
                    <a:pt x="1070113" y="3246170"/>
                  </a:lnTo>
                  <a:lnTo>
                    <a:pt x="0" y="3246170"/>
                  </a:lnTo>
                  <a:close/>
                </a:path>
              </a:pathLst>
            </a:custGeom>
            <a:solidFill>
              <a:srgbClr val="1B517B"/>
            </a:solidFill>
          </p:spPr>
          <p:txBody>
            <a:bodyPr/>
            <a:lstStyle/>
            <a:p>
              <a:endParaRPr lang="en-US"/>
            </a:p>
          </p:txBody>
        </p:sp>
        <p:sp>
          <p:nvSpPr>
            <p:cNvPr id="12" name="TextBox 12"/>
            <p:cNvSpPr txBox="1"/>
            <p:nvPr/>
          </p:nvSpPr>
          <p:spPr>
            <a:xfrm>
              <a:off x="0" y="-57150"/>
              <a:ext cx="1070113" cy="330332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3907940">
            <a:off x="-79032" y="7137254"/>
            <a:ext cx="3846740" cy="7822942"/>
            <a:chOff x="0" y="0"/>
            <a:chExt cx="1070113" cy="2176240"/>
          </a:xfrm>
        </p:grpSpPr>
        <p:sp>
          <p:nvSpPr>
            <p:cNvPr id="14" name="Freeform 14"/>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487BA2"/>
            </a:solidFill>
          </p:spPr>
          <p:txBody>
            <a:bodyPr/>
            <a:lstStyle/>
            <a:p>
              <a:endParaRPr lang="en-US"/>
            </a:p>
          </p:txBody>
        </p:sp>
        <p:sp>
          <p:nvSpPr>
            <p:cNvPr id="15" name="TextBox 15"/>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812374">
            <a:off x="-969495" y="-6567826"/>
            <a:ext cx="2943503" cy="12439749"/>
            <a:chOff x="0" y="0"/>
            <a:chExt cx="1070113" cy="4522480"/>
          </a:xfrm>
        </p:grpSpPr>
        <p:sp>
          <p:nvSpPr>
            <p:cNvPr id="17" name="Freeform 17"/>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1B517B"/>
            </a:solidFill>
          </p:spPr>
          <p:txBody>
            <a:bodyPr/>
            <a:lstStyle/>
            <a:p>
              <a:endParaRPr lang="en-US"/>
            </a:p>
          </p:txBody>
        </p:sp>
        <p:sp>
          <p:nvSpPr>
            <p:cNvPr id="18" name="TextBox 18"/>
            <p:cNvSpPr txBox="1"/>
            <p:nvPr/>
          </p:nvSpPr>
          <p:spPr>
            <a:xfrm>
              <a:off x="0" y="-57150"/>
              <a:ext cx="1070113" cy="4579630"/>
            </a:xfrm>
            <a:prstGeom prst="rect">
              <a:avLst/>
            </a:prstGeom>
          </p:spPr>
          <p:txBody>
            <a:bodyPr lIns="50800" tIns="50800" rIns="50800" bIns="50800" rtlCol="0" anchor="ctr"/>
            <a:lstStyle/>
            <a:p>
              <a:pPr algn="ctr">
                <a:lnSpc>
                  <a:spcPts val="2520"/>
                </a:lnSpc>
              </a:pPr>
              <a:endParaRPr/>
            </a:p>
          </p:txBody>
        </p:sp>
      </p:grpSp>
      <p:grpSp>
        <p:nvGrpSpPr>
          <p:cNvPr id="19" name="Group 19"/>
          <p:cNvGrpSpPr/>
          <p:nvPr/>
        </p:nvGrpSpPr>
        <p:grpSpPr>
          <a:xfrm rot="-6914998">
            <a:off x="42759" y="-3472980"/>
            <a:ext cx="2943503" cy="5986069"/>
            <a:chOff x="0" y="0"/>
            <a:chExt cx="1070113" cy="2176240"/>
          </a:xfrm>
        </p:grpSpPr>
        <p:sp>
          <p:nvSpPr>
            <p:cNvPr id="20" name="Freeform 20"/>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487BA2"/>
            </a:solidFill>
          </p:spPr>
          <p:txBody>
            <a:bodyPr/>
            <a:lstStyle/>
            <a:p>
              <a:endParaRPr lang="en-US"/>
            </a:p>
          </p:txBody>
        </p:sp>
        <p:sp>
          <p:nvSpPr>
            <p:cNvPr id="21" name="TextBox 21"/>
            <p:cNvSpPr txBox="1"/>
            <p:nvPr/>
          </p:nvSpPr>
          <p:spPr>
            <a:xfrm>
              <a:off x="0" y="-57150"/>
              <a:ext cx="1070113" cy="2233390"/>
            </a:xfrm>
            <a:prstGeom prst="rect">
              <a:avLst/>
            </a:prstGeom>
          </p:spPr>
          <p:txBody>
            <a:bodyPr lIns="50800" tIns="50800" rIns="50800" bIns="50800" rtlCol="0" anchor="ctr"/>
            <a:lstStyle/>
            <a:p>
              <a:pPr algn="ctr">
                <a:lnSpc>
                  <a:spcPts val="2520"/>
                </a:lnSpc>
              </a:pPr>
              <a:endParaRPr/>
            </a:p>
          </p:txBody>
        </p:sp>
      </p:grpSp>
      <p:sp>
        <p:nvSpPr>
          <p:cNvPr id="22" name="Freeform 22"/>
          <p:cNvSpPr/>
          <p:nvPr/>
        </p:nvSpPr>
        <p:spPr>
          <a:xfrm>
            <a:off x="16067118" y="8342799"/>
            <a:ext cx="1553894" cy="1553894"/>
          </a:xfrm>
          <a:custGeom>
            <a:avLst/>
            <a:gdLst/>
            <a:ahLst/>
            <a:cxnLst/>
            <a:rect l="l" t="t" r="r" b="b"/>
            <a:pathLst>
              <a:path w="1553894" h="1553894">
                <a:moveTo>
                  <a:pt x="0" y="0"/>
                </a:moveTo>
                <a:lnTo>
                  <a:pt x="1553893" y="0"/>
                </a:lnTo>
                <a:lnTo>
                  <a:pt x="1553893" y="1553893"/>
                </a:lnTo>
                <a:lnTo>
                  <a:pt x="0" y="1553893"/>
                </a:lnTo>
                <a:lnTo>
                  <a:pt x="0" y="0"/>
                </a:lnTo>
                <a:close/>
              </a:path>
            </a:pathLst>
          </a:custGeom>
          <a:blipFill>
            <a:blip r:embed="rId3"/>
            <a:stretch>
              <a:fillRect/>
            </a:stretch>
          </a:blipFill>
        </p:spPr>
        <p:txBody>
          <a:bodyPr/>
          <a:lstStyle/>
          <a:p>
            <a:endParaRPr lang="en-US"/>
          </a:p>
        </p:txBody>
      </p:sp>
      <p:sp>
        <p:nvSpPr>
          <p:cNvPr id="23" name="Freeform 23"/>
          <p:cNvSpPr/>
          <p:nvPr/>
        </p:nvSpPr>
        <p:spPr>
          <a:xfrm>
            <a:off x="9996624" y="5749533"/>
            <a:ext cx="7315200" cy="2278292"/>
          </a:xfrm>
          <a:custGeom>
            <a:avLst/>
            <a:gdLst/>
            <a:ahLst/>
            <a:cxnLst/>
            <a:rect l="l" t="t" r="r" b="b"/>
            <a:pathLst>
              <a:path w="7315200" h="2278292">
                <a:moveTo>
                  <a:pt x="0" y="0"/>
                </a:moveTo>
                <a:lnTo>
                  <a:pt x="7315200" y="0"/>
                </a:lnTo>
                <a:lnTo>
                  <a:pt x="7315200" y="2278292"/>
                </a:lnTo>
                <a:lnTo>
                  <a:pt x="0" y="22782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TextBox 24"/>
          <p:cNvSpPr txBox="1"/>
          <p:nvPr/>
        </p:nvSpPr>
        <p:spPr>
          <a:xfrm>
            <a:off x="1394441" y="2108871"/>
            <a:ext cx="7749559" cy="933516"/>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WHAT IS NERIS?</a:t>
            </a:r>
          </a:p>
        </p:txBody>
      </p:sp>
      <p:sp>
        <p:nvSpPr>
          <p:cNvPr id="25" name="TextBox 25"/>
          <p:cNvSpPr txBox="1"/>
          <p:nvPr/>
        </p:nvSpPr>
        <p:spPr>
          <a:xfrm>
            <a:off x="1394441" y="3234751"/>
            <a:ext cx="7445729" cy="5029564"/>
          </a:xfrm>
          <a:prstGeom prst="rect">
            <a:avLst/>
          </a:prstGeom>
        </p:spPr>
        <p:txBody>
          <a:bodyPr lIns="0" tIns="0" rIns="0" bIns="0" rtlCol="0" anchor="t">
            <a:spAutoFit/>
          </a:bodyPr>
          <a:lstStyle/>
          <a:p>
            <a:pPr algn="just">
              <a:lnSpc>
                <a:spcPts val="3600"/>
              </a:lnSpc>
            </a:pPr>
            <a:r>
              <a:rPr lang="en-US" sz="3000">
                <a:solidFill>
                  <a:srgbClr val="000000"/>
                </a:solidFill>
                <a:latin typeface="Canva Sans"/>
                <a:ea typeface="Canva Sans"/>
                <a:cs typeface="Canva Sans"/>
                <a:sym typeface="Canva Sans"/>
              </a:rPr>
              <a:t>The National Emergency Response Information System (NERIS) is a cloud-based platform designed to replace the existing National Fire Incident Reporting System (NFIRS). Its primary objective is to deliver real-time, detailed data on emergency incidents. This empowers fire departments nationwide to make more informed, data-driven decisions regarding preparedness, risk reduction, and training.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81934" y="403743"/>
            <a:ext cx="6569381" cy="656938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517B"/>
            </a:solidFill>
          </p:spPr>
          <p:txBody>
            <a:bodyPr/>
            <a:lstStyle/>
            <a:p>
              <a:endParaRPr lang="en-US"/>
            </a:p>
          </p:txBody>
        </p:sp>
        <p:sp>
          <p:nvSpPr>
            <p:cNvPr id="4" name="TextBox 4"/>
            <p:cNvSpPr txBox="1"/>
            <p:nvPr/>
          </p:nvSpPr>
          <p:spPr>
            <a:xfrm>
              <a:off x="76200" y="19050"/>
              <a:ext cx="660400" cy="717550"/>
            </a:xfrm>
            <a:prstGeom prst="rect">
              <a:avLst/>
            </a:prstGeom>
          </p:spPr>
          <p:txBody>
            <a:bodyPr lIns="51925" tIns="51925" rIns="51925" bIns="51925" rtlCol="0" anchor="ctr"/>
            <a:lstStyle/>
            <a:p>
              <a:pPr algn="ctr">
                <a:lnSpc>
                  <a:spcPts val="2660"/>
                </a:lnSpc>
              </a:pPr>
              <a:endParaRPr/>
            </a:p>
          </p:txBody>
        </p:sp>
      </p:grpSp>
      <p:grpSp>
        <p:nvGrpSpPr>
          <p:cNvPr id="5" name="Group 5"/>
          <p:cNvGrpSpPr/>
          <p:nvPr/>
        </p:nvGrpSpPr>
        <p:grpSpPr>
          <a:xfrm>
            <a:off x="10791742" y="613551"/>
            <a:ext cx="6149764" cy="614976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7" name="TextBox 7"/>
            <p:cNvSpPr txBox="1"/>
            <p:nvPr/>
          </p:nvSpPr>
          <p:spPr>
            <a:xfrm>
              <a:off x="76200" y="19050"/>
              <a:ext cx="660400" cy="717550"/>
            </a:xfrm>
            <a:prstGeom prst="rect">
              <a:avLst/>
            </a:prstGeom>
          </p:spPr>
          <p:txBody>
            <a:bodyPr lIns="51925" tIns="51925" rIns="51925" bIns="51925" rtlCol="0" anchor="ctr"/>
            <a:lstStyle/>
            <a:p>
              <a:pPr algn="ctr">
                <a:lnSpc>
                  <a:spcPts val="2660"/>
                </a:lnSpc>
              </a:pPr>
              <a:endParaRPr/>
            </a:p>
          </p:txBody>
        </p:sp>
      </p:grpSp>
      <p:grpSp>
        <p:nvGrpSpPr>
          <p:cNvPr id="8" name="Group 8"/>
          <p:cNvGrpSpPr/>
          <p:nvPr/>
        </p:nvGrpSpPr>
        <p:grpSpPr>
          <a:xfrm>
            <a:off x="11024573" y="846394"/>
            <a:ext cx="5684102" cy="5684080"/>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grpSp>
        <p:nvGrpSpPr>
          <p:cNvPr id="10" name="Group 10"/>
          <p:cNvGrpSpPr/>
          <p:nvPr/>
        </p:nvGrpSpPr>
        <p:grpSpPr>
          <a:xfrm rot="6019707">
            <a:off x="4027622" y="5708586"/>
            <a:ext cx="3846740" cy="11669028"/>
            <a:chOff x="0" y="0"/>
            <a:chExt cx="1070113" cy="3246170"/>
          </a:xfrm>
        </p:grpSpPr>
        <p:sp>
          <p:nvSpPr>
            <p:cNvPr id="11" name="Freeform 11"/>
            <p:cNvSpPr/>
            <p:nvPr/>
          </p:nvSpPr>
          <p:spPr>
            <a:xfrm>
              <a:off x="0" y="0"/>
              <a:ext cx="1070113" cy="3246170"/>
            </a:xfrm>
            <a:custGeom>
              <a:avLst/>
              <a:gdLst/>
              <a:ahLst/>
              <a:cxnLst/>
              <a:rect l="l" t="t" r="r" b="b"/>
              <a:pathLst>
                <a:path w="1070113" h="3246170">
                  <a:moveTo>
                    <a:pt x="0" y="0"/>
                  </a:moveTo>
                  <a:lnTo>
                    <a:pt x="1070113" y="0"/>
                  </a:lnTo>
                  <a:lnTo>
                    <a:pt x="1070113" y="3246170"/>
                  </a:lnTo>
                  <a:lnTo>
                    <a:pt x="0" y="3246170"/>
                  </a:lnTo>
                  <a:close/>
                </a:path>
              </a:pathLst>
            </a:custGeom>
            <a:solidFill>
              <a:srgbClr val="1B517B"/>
            </a:solidFill>
          </p:spPr>
          <p:txBody>
            <a:bodyPr/>
            <a:lstStyle/>
            <a:p>
              <a:endParaRPr lang="en-US"/>
            </a:p>
          </p:txBody>
        </p:sp>
        <p:sp>
          <p:nvSpPr>
            <p:cNvPr id="12" name="TextBox 12"/>
            <p:cNvSpPr txBox="1"/>
            <p:nvPr/>
          </p:nvSpPr>
          <p:spPr>
            <a:xfrm>
              <a:off x="0" y="-57150"/>
              <a:ext cx="1070113" cy="330332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3907940">
            <a:off x="-79032" y="7137254"/>
            <a:ext cx="3846740" cy="7822942"/>
            <a:chOff x="0" y="0"/>
            <a:chExt cx="1070113" cy="2176240"/>
          </a:xfrm>
        </p:grpSpPr>
        <p:sp>
          <p:nvSpPr>
            <p:cNvPr id="14" name="Freeform 14"/>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487BA2"/>
            </a:solidFill>
          </p:spPr>
          <p:txBody>
            <a:bodyPr/>
            <a:lstStyle/>
            <a:p>
              <a:endParaRPr lang="en-US"/>
            </a:p>
          </p:txBody>
        </p:sp>
        <p:sp>
          <p:nvSpPr>
            <p:cNvPr id="15" name="TextBox 15"/>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812374">
            <a:off x="-969495" y="-6567826"/>
            <a:ext cx="2943503" cy="12439749"/>
            <a:chOff x="0" y="0"/>
            <a:chExt cx="1070113" cy="4522480"/>
          </a:xfrm>
        </p:grpSpPr>
        <p:sp>
          <p:nvSpPr>
            <p:cNvPr id="17" name="Freeform 17"/>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1B517B"/>
            </a:solidFill>
          </p:spPr>
          <p:txBody>
            <a:bodyPr/>
            <a:lstStyle/>
            <a:p>
              <a:endParaRPr lang="en-US"/>
            </a:p>
          </p:txBody>
        </p:sp>
        <p:sp>
          <p:nvSpPr>
            <p:cNvPr id="18" name="TextBox 18"/>
            <p:cNvSpPr txBox="1"/>
            <p:nvPr/>
          </p:nvSpPr>
          <p:spPr>
            <a:xfrm>
              <a:off x="0" y="-57150"/>
              <a:ext cx="1070113" cy="4579630"/>
            </a:xfrm>
            <a:prstGeom prst="rect">
              <a:avLst/>
            </a:prstGeom>
          </p:spPr>
          <p:txBody>
            <a:bodyPr lIns="50800" tIns="50800" rIns="50800" bIns="50800" rtlCol="0" anchor="ctr"/>
            <a:lstStyle/>
            <a:p>
              <a:pPr algn="ctr">
                <a:lnSpc>
                  <a:spcPts val="2520"/>
                </a:lnSpc>
              </a:pPr>
              <a:endParaRPr/>
            </a:p>
          </p:txBody>
        </p:sp>
      </p:grpSp>
      <p:grpSp>
        <p:nvGrpSpPr>
          <p:cNvPr id="19" name="Group 19"/>
          <p:cNvGrpSpPr/>
          <p:nvPr/>
        </p:nvGrpSpPr>
        <p:grpSpPr>
          <a:xfrm rot="-6914998">
            <a:off x="42759" y="-3472980"/>
            <a:ext cx="2943503" cy="5986069"/>
            <a:chOff x="0" y="0"/>
            <a:chExt cx="1070113" cy="2176240"/>
          </a:xfrm>
        </p:grpSpPr>
        <p:sp>
          <p:nvSpPr>
            <p:cNvPr id="20" name="Freeform 20"/>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487BA2"/>
            </a:solidFill>
          </p:spPr>
          <p:txBody>
            <a:bodyPr/>
            <a:lstStyle/>
            <a:p>
              <a:endParaRPr lang="en-US"/>
            </a:p>
          </p:txBody>
        </p:sp>
        <p:sp>
          <p:nvSpPr>
            <p:cNvPr id="21" name="TextBox 21"/>
            <p:cNvSpPr txBox="1"/>
            <p:nvPr/>
          </p:nvSpPr>
          <p:spPr>
            <a:xfrm>
              <a:off x="0" y="-57150"/>
              <a:ext cx="1070113" cy="2233390"/>
            </a:xfrm>
            <a:prstGeom prst="rect">
              <a:avLst/>
            </a:prstGeom>
          </p:spPr>
          <p:txBody>
            <a:bodyPr lIns="50800" tIns="50800" rIns="50800" bIns="50800" rtlCol="0" anchor="ctr"/>
            <a:lstStyle/>
            <a:p>
              <a:pPr algn="ctr">
                <a:lnSpc>
                  <a:spcPts val="2520"/>
                </a:lnSpc>
              </a:pPr>
              <a:endParaRPr/>
            </a:p>
          </p:txBody>
        </p:sp>
      </p:grpSp>
      <p:sp>
        <p:nvSpPr>
          <p:cNvPr id="22" name="Freeform 22"/>
          <p:cNvSpPr/>
          <p:nvPr/>
        </p:nvSpPr>
        <p:spPr>
          <a:xfrm>
            <a:off x="15736575" y="7785988"/>
            <a:ext cx="1944201" cy="1944201"/>
          </a:xfrm>
          <a:custGeom>
            <a:avLst/>
            <a:gdLst/>
            <a:ahLst/>
            <a:cxnLst/>
            <a:rect l="l" t="t" r="r" b="b"/>
            <a:pathLst>
              <a:path w="1944201" h="1944201">
                <a:moveTo>
                  <a:pt x="0" y="0"/>
                </a:moveTo>
                <a:lnTo>
                  <a:pt x="1944201" y="0"/>
                </a:lnTo>
                <a:lnTo>
                  <a:pt x="1944201" y="1944201"/>
                </a:lnTo>
                <a:lnTo>
                  <a:pt x="0" y="1944201"/>
                </a:lnTo>
                <a:lnTo>
                  <a:pt x="0" y="0"/>
                </a:lnTo>
                <a:close/>
              </a:path>
            </a:pathLst>
          </a:custGeom>
          <a:blipFill>
            <a:blip r:embed="rId3"/>
            <a:stretch>
              <a:fillRect/>
            </a:stretch>
          </a:blipFill>
        </p:spPr>
        <p:txBody>
          <a:bodyPr/>
          <a:lstStyle/>
          <a:p>
            <a:endParaRPr lang="en-US"/>
          </a:p>
        </p:txBody>
      </p:sp>
      <p:sp>
        <p:nvSpPr>
          <p:cNvPr id="23" name="TextBox 23"/>
          <p:cNvSpPr txBox="1"/>
          <p:nvPr/>
        </p:nvSpPr>
        <p:spPr>
          <a:xfrm>
            <a:off x="1617165" y="869967"/>
            <a:ext cx="7749559" cy="1847982"/>
          </a:xfrm>
          <a:prstGeom prst="rect">
            <a:avLst/>
          </a:prstGeom>
        </p:spPr>
        <p:txBody>
          <a:bodyPr lIns="0" tIns="0" rIns="0" bIns="0" rtlCol="0" anchor="t">
            <a:spAutoFit/>
          </a:bodyPr>
          <a:lstStyle/>
          <a:p>
            <a:pPr algn="l">
              <a:lnSpc>
                <a:spcPts val="7200"/>
              </a:lnSpc>
            </a:pPr>
            <a:r>
              <a:rPr lang="en-US" sz="6000" b="1">
                <a:solidFill>
                  <a:srgbClr val="1B517B"/>
                </a:solidFill>
                <a:latin typeface="Barlow Ultra-Bold"/>
                <a:ea typeface="Barlow Ultra-Bold"/>
                <a:cs typeface="Barlow Ultra-Bold"/>
                <a:sym typeface="Barlow Ultra-Bold"/>
              </a:rPr>
              <a:t>WHY IS THIS DATA IMPORTANT?</a:t>
            </a:r>
          </a:p>
        </p:txBody>
      </p:sp>
      <p:sp>
        <p:nvSpPr>
          <p:cNvPr id="24" name="TextBox 24"/>
          <p:cNvSpPr txBox="1"/>
          <p:nvPr/>
        </p:nvSpPr>
        <p:spPr>
          <a:xfrm>
            <a:off x="441380" y="2903398"/>
            <a:ext cx="8702620" cy="3782166"/>
          </a:xfrm>
          <a:prstGeom prst="rect">
            <a:avLst/>
          </a:prstGeom>
        </p:spPr>
        <p:txBody>
          <a:bodyPr lIns="0" tIns="0" rIns="0" bIns="0" rtlCol="0" anchor="t">
            <a:spAutoFit/>
          </a:bodyPr>
          <a:lstStyle/>
          <a:p>
            <a:pPr marL="664598" lvl="1" indent="-332299" algn="l">
              <a:lnSpc>
                <a:spcPts val="4309"/>
              </a:lnSpc>
              <a:buAutoNum type="arabicPeriod"/>
            </a:pPr>
            <a:r>
              <a:rPr lang="en-US" sz="3078">
                <a:solidFill>
                  <a:srgbClr val="000000"/>
                </a:solidFill>
                <a:latin typeface="Canva Sans"/>
                <a:ea typeface="Canva Sans"/>
                <a:cs typeface="Canva Sans"/>
                <a:sym typeface="Canva Sans"/>
              </a:rPr>
              <a:t> Identify Trends and Causes</a:t>
            </a:r>
          </a:p>
          <a:p>
            <a:pPr marL="664598" lvl="1" indent="-332299" algn="l">
              <a:lnSpc>
                <a:spcPts val="4309"/>
              </a:lnSpc>
              <a:buAutoNum type="arabicPeriod"/>
            </a:pPr>
            <a:r>
              <a:rPr lang="en-US" sz="3078">
                <a:solidFill>
                  <a:srgbClr val="000000"/>
                </a:solidFill>
                <a:latin typeface="Canva Sans"/>
                <a:ea typeface="Canva Sans"/>
                <a:cs typeface="Canva Sans"/>
                <a:sym typeface="Canva Sans"/>
              </a:rPr>
              <a:t>Enhance Response Times and Tactics</a:t>
            </a:r>
          </a:p>
          <a:p>
            <a:pPr marL="664598" lvl="1" indent="-332299" algn="l">
              <a:lnSpc>
                <a:spcPts val="4309"/>
              </a:lnSpc>
              <a:buAutoNum type="arabicPeriod"/>
            </a:pPr>
            <a:r>
              <a:rPr lang="en-US" sz="3078">
                <a:solidFill>
                  <a:srgbClr val="000000"/>
                </a:solidFill>
                <a:latin typeface="Canva Sans"/>
                <a:ea typeface="Canva Sans"/>
                <a:cs typeface="Canva Sans"/>
                <a:sym typeface="Canva Sans"/>
              </a:rPr>
              <a:t>Plan Resource Allocation</a:t>
            </a:r>
          </a:p>
          <a:p>
            <a:pPr marL="664598" lvl="1" indent="-332299" algn="l">
              <a:lnSpc>
                <a:spcPts val="4309"/>
              </a:lnSpc>
              <a:buAutoNum type="arabicPeriod"/>
            </a:pPr>
            <a:r>
              <a:rPr lang="en-US" sz="3078">
                <a:solidFill>
                  <a:srgbClr val="000000"/>
                </a:solidFill>
                <a:latin typeface="Canva Sans"/>
                <a:ea typeface="Canva Sans"/>
                <a:cs typeface="Canva Sans"/>
                <a:sym typeface="Canva Sans"/>
              </a:rPr>
              <a:t>Create Prevention Strategies</a:t>
            </a:r>
          </a:p>
          <a:p>
            <a:pPr marL="664598" lvl="1" indent="-332299" algn="l">
              <a:lnSpc>
                <a:spcPts val="4309"/>
              </a:lnSpc>
              <a:buAutoNum type="arabicPeriod"/>
            </a:pPr>
            <a:r>
              <a:rPr lang="en-US" sz="3078">
                <a:solidFill>
                  <a:srgbClr val="000000"/>
                </a:solidFill>
                <a:latin typeface="Canva Sans"/>
                <a:ea typeface="Canva Sans"/>
                <a:cs typeface="Canva Sans"/>
                <a:sym typeface="Canva Sans"/>
              </a:rPr>
              <a:t>Support Budget Justification</a:t>
            </a:r>
          </a:p>
          <a:p>
            <a:pPr marL="664598" lvl="1" indent="-332299" algn="l">
              <a:lnSpc>
                <a:spcPts val="4309"/>
              </a:lnSpc>
              <a:buAutoNum type="arabicPeriod"/>
            </a:pPr>
            <a:r>
              <a:rPr lang="en-US" sz="3078">
                <a:solidFill>
                  <a:srgbClr val="000000"/>
                </a:solidFill>
                <a:latin typeface="Canva Sans"/>
                <a:ea typeface="Canva Sans"/>
                <a:cs typeface="Canva Sans"/>
                <a:sym typeface="Canva Sans"/>
              </a:rPr>
              <a:t>Establish Policies and SOPs</a:t>
            </a:r>
          </a:p>
          <a:p>
            <a:pPr marL="664598" lvl="1" indent="-332299" algn="l">
              <a:lnSpc>
                <a:spcPts val="4309"/>
              </a:lnSpc>
              <a:buAutoNum type="arabicPeriod"/>
            </a:pPr>
            <a:r>
              <a:rPr lang="en-US" sz="3078">
                <a:solidFill>
                  <a:srgbClr val="000000"/>
                </a:solidFill>
                <a:latin typeface="Canva Sans"/>
                <a:ea typeface="Canva Sans"/>
                <a:cs typeface="Canva Sans"/>
                <a:sym typeface="Canva Sans"/>
              </a:rPr>
              <a:t>Foster Understanding Among Constituents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08904">
            <a:off x="14559345" y="-7866239"/>
            <a:ext cx="3949924" cy="17171291"/>
            <a:chOff x="0" y="0"/>
            <a:chExt cx="1040309" cy="4522480"/>
          </a:xfrm>
        </p:grpSpPr>
        <p:sp>
          <p:nvSpPr>
            <p:cNvPr id="3" name="Freeform 3"/>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1B517B"/>
            </a:solidFill>
          </p:spPr>
          <p:txBody>
            <a:bodyPr/>
            <a:lstStyle/>
            <a:p>
              <a:endParaRPr lang="en-US"/>
            </a:p>
          </p:txBody>
        </p:sp>
        <p:sp>
          <p:nvSpPr>
            <p:cNvPr id="4" name="TextBox 4"/>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521197">
            <a:off x="16540986" y="-2105097"/>
            <a:ext cx="4063084" cy="17171291"/>
            <a:chOff x="0" y="0"/>
            <a:chExt cx="1070113" cy="4522480"/>
          </a:xfrm>
        </p:grpSpPr>
        <p:sp>
          <p:nvSpPr>
            <p:cNvPr id="6" name="Freeform 6"/>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487BA2"/>
            </a:solidFill>
          </p:spPr>
          <p:txBody>
            <a:bodyPr/>
            <a:lstStyle/>
            <a:p>
              <a:endParaRPr lang="en-US"/>
            </a:p>
          </p:txBody>
        </p:sp>
        <p:sp>
          <p:nvSpPr>
            <p:cNvPr id="7" name="TextBox 7"/>
            <p:cNvSpPr txBox="1"/>
            <p:nvPr/>
          </p:nvSpPr>
          <p:spPr>
            <a:xfrm>
              <a:off x="0" y="-57150"/>
              <a:ext cx="1070113" cy="457963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57250" y="2592768"/>
            <a:ext cx="705496" cy="631419"/>
          </a:xfrm>
          <a:custGeom>
            <a:avLst/>
            <a:gdLst/>
            <a:ahLst/>
            <a:cxnLst/>
            <a:rect l="l" t="t" r="r" b="b"/>
            <a:pathLst>
              <a:path w="705496" h="631419">
                <a:moveTo>
                  <a:pt x="0" y="0"/>
                </a:moveTo>
                <a:lnTo>
                  <a:pt x="705496" y="0"/>
                </a:lnTo>
                <a:lnTo>
                  <a:pt x="705496" y="631420"/>
                </a:lnTo>
                <a:lnTo>
                  <a:pt x="0" y="631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857250" y="4717774"/>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857250" y="6927124"/>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857250" y="8497349"/>
            <a:ext cx="705496" cy="631419"/>
          </a:xfrm>
          <a:custGeom>
            <a:avLst/>
            <a:gdLst/>
            <a:ahLst/>
            <a:cxnLst/>
            <a:rect l="l" t="t" r="r" b="b"/>
            <a:pathLst>
              <a:path w="705496" h="631419">
                <a:moveTo>
                  <a:pt x="0" y="0"/>
                </a:moveTo>
                <a:lnTo>
                  <a:pt x="705496" y="0"/>
                </a:lnTo>
                <a:lnTo>
                  <a:pt x="705496" y="631419"/>
                </a:lnTo>
                <a:lnTo>
                  <a:pt x="0" y="631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936588" y="4259305"/>
            <a:ext cx="1553894" cy="1553894"/>
          </a:xfrm>
          <a:custGeom>
            <a:avLst/>
            <a:gdLst/>
            <a:ahLst/>
            <a:cxnLst/>
            <a:rect l="l" t="t" r="r" b="b"/>
            <a:pathLst>
              <a:path w="1553894" h="1553894">
                <a:moveTo>
                  <a:pt x="0" y="0"/>
                </a:moveTo>
                <a:lnTo>
                  <a:pt x="1553894" y="0"/>
                </a:lnTo>
                <a:lnTo>
                  <a:pt x="1553894" y="1553894"/>
                </a:lnTo>
                <a:lnTo>
                  <a:pt x="0" y="1553894"/>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420465" y="483979"/>
            <a:ext cx="15516123" cy="828741"/>
          </a:xfrm>
          <a:prstGeom prst="rect">
            <a:avLst/>
          </a:prstGeom>
        </p:spPr>
        <p:txBody>
          <a:bodyPr lIns="0" tIns="0" rIns="0" bIns="0" rtlCol="0" anchor="t">
            <a:spAutoFit/>
          </a:bodyPr>
          <a:lstStyle/>
          <a:p>
            <a:pPr algn="l">
              <a:lnSpc>
                <a:spcPts val="6480"/>
              </a:lnSpc>
            </a:pPr>
            <a:r>
              <a:rPr lang="en-US" sz="5400" b="1">
                <a:solidFill>
                  <a:srgbClr val="1B517B"/>
                </a:solidFill>
                <a:latin typeface="Barlow Ultra-Bold"/>
                <a:ea typeface="Barlow Ultra-Bold"/>
                <a:cs typeface="Barlow Ultra-Bold"/>
                <a:sym typeface="Barlow Ultra-Bold"/>
              </a:rPr>
              <a:t>WHAT IMPROVEMENTS WILL NERIS OFFER?</a:t>
            </a:r>
          </a:p>
        </p:txBody>
      </p:sp>
      <p:sp>
        <p:nvSpPr>
          <p:cNvPr id="14" name="TextBox 14"/>
          <p:cNvSpPr txBox="1"/>
          <p:nvPr/>
        </p:nvSpPr>
        <p:spPr>
          <a:xfrm>
            <a:off x="1903727" y="2507043"/>
            <a:ext cx="8610708" cy="542958"/>
          </a:xfrm>
          <a:prstGeom prst="rect">
            <a:avLst/>
          </a:prstGeom>
        </p:spPr>
        <p:txBody>
          <a:bodyPr lIns="0" tIns="0" rIns="0" bIns="0" rtlCol="0" anchor="t">
            <a:spAutoFit/>
          </a:bodyPr>
          <a:lstStyle/>
          <a:p>
            <a:pPr algn="l">
              <a:lnSpc>
                <a:spcPts val="3600"/>
              </a:lnSpc>
            </a:pPr>
            <a:r>
              <a:rPr lang="en-US" sz="3000" b="1">
                <a:solidFill>
                  <a:srgbClr val="1B517B"/>
                </a:solidFill>
                <a:latin typeface="Cooper Hewitt Bold"/>
                <a:ea typeface="Cooper Hewitt Bold"/>
                <a:cs typeface="Cooper Hewitt Bold"/>
                <a:sym typeface="Cooper Hewitt Bold"/>
              </a:rPr>
              <a:t>COMPREHENSIVE REPORTING:</a:t>
            </a:r>
          </a:p>
        </p:txBody>
      </p:sp>
      <p:sp>
        <p:nvSpPr>
          <p:cNvPr id="15" name="TextBox 15"/>
          <p:cNvSpPr txBox="1"/>
          <p:nvPr/>
        </p:nvSpPr>
        <p:spPr>
          <a:xfrm>
            <a:off x="1903727" y="4632049"/>
            <a:ext cx="4848999" cy="542958"/>
          </a:xfrm>
          <a:prstGeom prst="rect">
            <a:avLst/>
          </a:prstGeom>
        </p:spPr>
        <p:txBody>
          <a:bodyPr lIns="0" tIns="0" rIns="0" bIns="0" rtlCol="0" anchor="t">
            <a:spAutoFit/>
          </a:bodyPr>
          <a:lstStyle/>
          <a:p>
            <a:pPr algn="l">
              <a:lnSpc>
                <a:spcPts val="3600"/>
              </a:lnSpc>
            </a:pPr>
            <a:r>
              <a:rPr lang="en-US" sz="3000" b="1">
                <a:solidFill>
                  <a:srgbClr val="1B517B"/>
                </a:solidFill>
                <a:latin typeface="Cooper Hewitt Bold"/>
                <a:ea typeface="Cooper Hewitt Bold"/>
                <a:cs typeface="Cooper Hewitt Bold"/>
                <a:sym typeface="Cooper Hewitt Bold"/>
              </a:rPr>
              <a:t>FOR FIREFIGHTERS</a:t>
            </a:r>
          </a:p>
        </p:txBody>
      </p:sp>
      <p:sp>
        <p:nvSpPr>
          <p:cNvPr id="16" name="TextBox 16"/>
          <p:cNvSpPr txBox="1"/>
          <p:nvPr/>
        </p:nvSpPr>
        <p:spPr>
          <a:xfrm>
            <a:off x="1903727" y="3069018"/>
            <a:ext cx="10922231" cy="1162149"/>
          </a:xfrm>
          <a:prstGeom prst="rect">
            <a:avLst/>
          </a:prstGeom>
        </p:spPr>
        <p:txBody>
          <a:bodyPr lIns="0" tIns="0" rIns="0" bIns="0" rtlCol="0" anchor="t">
            <a:spAutoFit/>
          </a:bodyPr>
          <a:lstStyle/>
          <a:p>
            <a:pPr algn="just">
              <a:lnSpc>
                <a:spcPts val="2879"/>
              </a:lnSpc>
            </a:pPr>
            <a:r>
              <a:rPr lang="en-US" sz="2400">
                <a:solidFill>
                  <a:srgbClr val="000000"/>
                </a:solidFill>
                <a:latin typeface="Cooper Hewitt"/>
                <a:ea typeface="Cooper Hewitt"/>
                <a:cs typeface="Cooper Hewitt"/>
                <a:sym typeface="Cooper Hewitt"/>
              </a:rPr>
              <a:t>Transition from a single-category system to a model that accommodates up to three types of incidents. This change acknowledges the complexity that fire services frequently encounter in real-world situations.</a:t>
            </a:r>
          </a:p>
        </p:txBody>
      </p:sp>
      <p:sp>
        <p:nvSpPr>
          <p:cNvPr id="17" name="TextBox 17"/>
          <p:cNvSpPr txBox="1"/>
          <p:nvPr/>
        </p:nvSpPr>
        <p:spPr>
          <a:xfrm>
            <a:off x="1903727" y="5194024"/>
            <a:ext cx="10922231" cy="1162149"/>
          </a:xfrm>
          <a:prstGeom prst="rect">
            <a:avLst/>
          </a:prstGeom>
        </p:spPr>
        <p:txBody>
          <a:bodyPr lIns="0" tIns="0" rIns="0" bIns="0" rtlCol="0" anchor="t">
            <a:spAutoFit/>
          </a:bodyPr>
          <a:lstStyle/>
          <a:p>
            <a:pPr algn="just">
              <a:lnSpc>
                <a:spcPts val="2879"/>
              </a:lnSpc>
            </a:pPr>
            <a:r>
              <a:rPr lang="en-US" sz="2400">
                <a:solidFill>
                  <a:srgbClr val="000000"/>
                </a:solidFill>
                <a:latin typeface="Cooper Hewitt"/>
                <a:ea typeface="Cooper Hewitt"/>
                <a:cs typeface="Cooper Hewitt"/>
                <a:sym typeface="Cooper Hewitt"/>
              </a:rPr>
              <a:t>Streamline your reporting by choosing incident types that precisely represent the situation, thereby removing the uncertainty associated with single-category limitations.</a:t>
            </a:r>
          </a:p>
        </p:txBody>
      </p:sp>
      <p:sp>
        <p:nvSpPr>
          <p:cNvPr id="18" name="TextBox 18"/>
          <p:cNvSpPr txBox="1"/>
          <p:nvPr/>
        </p:nvSpPr>
        <p:spPr>
          <a:xfrm>
            <a:off x="1903727" y="6841399"/>
            <a:ext cx="6680629" cy="542958"/>
          </a:xfrm>
          <a:prstGeom prst="rect">
            <a:avLst/>
          </a:prstGeom>
        </p:spPr>
        <p:txBody>
          <a:bodyPr lIns="0" tIns="0" rIns="0" bIns="0" rtlCol="0" anchor="t">
            <a:spAutoFit/>
          </a:bodyPr>
          <a:lstStyle/>
          <a:p>
            <a:pPr algn="l">
              <a:lnSpc>
                <a:spcPts val="3600"/>
              </a:lnSpc>
            </a:pPr>
            <a:r>
              <a:rPr lang="en-US" sz="3000" b="1">
                <a:solidFill>
                  <a:srgbClr val="1B517B"/>
                </a:solidFill>
                <a:latin typeface="Cooper Hewitt Bold"/>
                <a:ea typeface="Cooper Hewitt Bold"/>
                <a:cs typeface="Cooper Hewitt Bold"/>
                <a:sym typeface="Cooper Hewitt Bold"/>
              </a:rPr>
              <a:t>FOR CHIEFS/DATA ANALYSTS:</a:t>
            </a:r>
          </a:p>
        </p:txBody>
      </p:sp>
      <p:sp>
        <p:nvSpPr>
          <p:cNvPr id="19" name="TextBox 19"/>
          <p:cNvSpPr txBox="1"/>
          <p:nvPr/>
        </p:nvSpPr>
        <p:spPr>
          <a:xfrm>
            <a:off x="1903727" y="7403374"/>
            <a:ext cx="10922231" cy="438183"/>
          </a:xfrm>
          <a:prstGeom prst="rect">
            <a:avLst/>
          </a:prstGeom>
        </p:spPr>
        <p:txBody>
          <a:bodyPr lIns="0" tIns="0" rIns="0" bIns="0" rtlCol="0" anchor="t">
            <a:spAutoFit/>
          </a:bodyPr>
          <a:lstStyle/>
          <a:p>
            <a:pPr algn="just">
              <a:lnSpc>
                <a:spcPts val="2879"/>
              </a:lnSpc>
            </a:pPr>
            <a:r>
              <a:rPr lang="en-US" sz="2400">
                <a:solidFill>
                  <a:srgbClr val="000000"/>
                </a:solidFill>
                <a:latin typeface="Cooper Hewitt"/>
                <a:ea typeface="Cooper Hewitt"/>
                <a:cs typeface="Cooper Hewitt"/>
                <a:sym typeface="Cooper Hewitt"/>
              </a:rPr>
              <a:t>Reduce reliance on interpreting free-text narratives, streamlining data analysis</a:t>
            </a:r>
          </a:p>
        </p:txBody>
      </p:sp>
      <p:sp>
        <p:nvSpPr>
          <p:cNvPr id="20" name="TextBox 20"/>
          <p:cNvSpPr txBox="1"/>
          <p:nvPr/>
        </p:nvSpPr>
        <p:spPr>
          <a:xfrm>
            <a:off x="625281" y="1226995"/>
            <a:ext cx="8610708" cy="542958"/>
          </a:xfrm>
          <a:prstGeom prst="rect">
            <a:avLst/>
          </a:prstGeom>
        </p:spPr>
        <p:txBody>
          <a:bodyPr lIns="0" tIns="0" rIns="0" bIns="0" rtlCol="0" anchor="t">
            <a:spAutoFit/>
          </a:bodyPr>
          <a:lstStyle/>
          <a:p>
            <a:pPr algn="l">
              <a:lnSpc>
                <a:spcPts val="3600"/>
              </a:lnSpc>
            </a:pPr>
            <a:r>
              <a:rPr lang="en-US" sz="3000" b="1">
                <a:solidFill>
                  <a:srgbClr val="1B517B"/>
                </a:solidFill>
                <a:latin typeface="Cooper Hewitt Bold"/>
                <a:ea typeface="Cooper Hewitt Bold"/>
                <a:cs typeface="Cooper Hewitt Bold"/>
                <a:sym typeface="Cooper Hewitt Bold"/>
              </a:rPr>
              <a:t>MULTI-HAZARD INCIDENT REPORTING</a:t>
            </a:r>
          </a:p>
        </p:txBody>
      </p:sp>
      <p:sp>
        <p:nvSpPr>
          <p:cNvPr id="21" name="TextBox 21"/>
          <p:cNvSpPr txBox="1"/>
          <p:nvPr/>
        </p:nvSpPr>
        <p:spPr>
          <a:xfrm>
            <a:off x="1903727" y="8411624"/>
            <a:ext cx="6680629" cy="542958"/>
          </a:xfrm>
          <a:prstGeom prst="rect">
            <a:avLst/>
          </a:prstGeom>
        </p:spPr>
        <p:txBody>
          <a:bodyPr lIns="0" tIns="0" rIns="0" bIns="0" rtlCol="0" anchor="t">
            <a:spAutoFit/>
          </a:bodyPr>
          <a:lstStyle/>
          <a:p>
            <a:pPr algn="l">
              <a:lnSpc>
                <a:spcPts val="3600"/>
              </a:lnSpc>
            </a:pPr>
            <a:r>
              <a:rPr lang="en-US" sz="3000" b="1">
                <a:solidFill>
                  <a:srgbClr val="1B517B"/>
                </a:solidFill>
                <a:latin typeface="Cooper Hewitt Bold"/>
                <a:ea typeface="Cooper Hewitt Bold"/>
                <a:cs typeface="Cooper Hewitt Bold"/>
                <a:sym typeface="Cooper Hewitt Bold"/>
              </a:rPr>
              <a:t>MULTI INCIDENT TYPES</a:t>
            </a:r>
          </a:p>
        </p:txBody>
      </p:sp>
      <p:sp>
        <p:nvSpPr>
          <p:cNvPr id="22" name="TextBox 22"/>
          <p:cNvSpPr txBox="1"/>
          <p:nvPr/>
        </p:nvSpPr>
        <p:spPr>
          <a:xfrm>
            <a:off x="1903727" y="8973599"/>
            <a:ext cx="10922231" cy="800166"/>
          </a:xfrm>
          <a:prstGeom prst="rect">
            <a:avLst/>
          </a:prstGeom>
        </p:spPr>
        <p:txBody>
          <a:bodyPr lIns="0" tIns="0" rIns="0" bIns="0" rtlCol="0" anchor="t">
            <a:spAutoFit/>
          </a:bodyPr>
          <a:lstStyle/>
          <a:p>
            <a:pPr algn="just">
              <a:lnSpc>
                <a:spcPts val="2879"/>
              </a:lnSpc>
            </a:pPr>
            <a:r>
              <a:rPr lang="en-US" sz="2400">
                <a:solidFill>
                  <a:srgbClr val="000000"/>
                </a:solidFill>
                <a:latin typeface="Cooper Hewitt"/>
                <a:ea typeface="Cooper Hewitt"/>
                <a:cs typeface="Cooper Hewitt"/>
                <a:sym typeface="Cooper Hewitt"/>
              </a:rPr>
              <a:t>NFIRS restricted incident type selection to a single category, while NERIS will permit multiple types for each incident.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47419" y="775596"/>
            <a:ext cx="12993163" cy="2152584"/>
          </a:xfrm>
          <a:prstGeom prst="rect">
            <a:avLst/>
          </a:prstGeom>
        </p:spPr>
        <p:txBody>
          <a:bodyPr lIns="0" tIns="0" rIns="0" bIns="0" rtlCol="0" anchor="t">
            <a:spAutoFit/>
          </a:bodyPr>
          <a:lstStyle/>
          <a:p>
            <a:pPr algn="ctr">
              <a:lnSpc>
                <a:spcPts val="8400"/>
              </a:lnSpc>
            </a:pPr>
            <a:r>
              <a:rPr lang="en-US" sz="7000" b="1">
                <a:solidFill>
                  <a:srgbClr val="1B517B"/>
                </a:solidFill>
                <a:latin typeface="Barlow Ultra-Bold"/>
                <a:ea typeface="Barlow Ultra-Bold"/>
                <a:cs typeface="Barlow Ultra-Bold"/>
                <a:sym typeface="Barlow Ultra-Bold"/>
              </a:rPr>
              <a:t>UPDATES TO ACTIONS, TACTICS AND INCIDENT OUTCOMES</a:t>
            </a:r>
          </a:p>
        </p:txBody>
      </p:sp>
      <p:sp>
        <p:nvSpPr>
          <p:cNvPr id="3" name="TextBox 3"/>
          <p:cNvSpPr txBox="1"/>
          <p:nvPr/>
        </p:nvSpPr>
        <p:spPr>
          <a:xfrm>
            <a:off x="2008491" y="4103171"/>
            <a:ext cx="5182671" cy="476283"/>
          </a:xfrm>
          <a:prstGeom prst="rect">
            <a:avLst/>
          </a:prstGeom>
        </p:spPr>
        <p:txBody>
          <a:bodyPr lIns="0" tIns="0" rIns="0" bIns="0" rtlCol="0" anchor="t">
            <a:spAutoFit/>
          </a:bodyPr>
          <a:lstStyle/>
          <a:p>
            <a:pPr algn="l">
              <a:lnSpc>
                <a:spcPts val="3600"/>
              </a:lnSpc>
            </a:pPr>
            <a:r>
              <a:rPr lang="en-US" sz="3000" b="1">
                <a:solidFill>
                  <a:srgbClr val="000000"/>
                </a:solidFill>
                <a:latin typeface="Barlow Bold"/>
                <a:ea typeface="Barlow Bold"/>
                <a:cs typeface="Barlow Bold"/>
                <a:sym typeface="Barlow Bold"/>
              </a:rPr>
              <a:t>Actions &amp; Tactics</a:t>
            </a:r>
          </a:p>
        </p:txBody>
      </p:sp>
      <p:sp>
        <p:nvSpPr>
          <p:cNvPr id="4" name="TextBox 4"/>
          <p:cNvSpPr txBox="1"/>
          <p:nvPr/>
        </p:nvSpPr>
        <p:spPr>
          <a:xfrm>
            <a:off x="2008491" y="4715340"/>
            <a:ext cx="10619069" cy="685932"/>
          </a:xfrm>
          <a:prstGeom prst="rect">
            <a:avLst/>
          </a:prstGeom>
        </p:spPr>
        <p:txBody>
          <a:bodyPr lIns="0" tIns="0" rIns="0" bIns="0" rtlCol="0" anchor="t">
            <a:spAutoFit/>
          </a:bodyPr>
          <a:lstStyle/>
          <a:p>
            <a:pPr algn="l">
              <a:lnSpc>
                <a:spcPts val="2760"/>
              </a:lnSpc>
            </a:pPr>
            <a:r>
              <a:rPr lang="en-US" sz="2300">
                <a:solidFill>
                  <a:srgbClr val="000000"/>
                </a:solidFill>
                <a:latin typeface="Barlow"/>
                <a:ea typeface="Barlow"/>
                <a:cs typeface="Barlow"/>
                <a:sym typeface="Barlow"/>
              </a:rPr>
              <a:t>Updated to gather extensive operational data, encompassing suppression techniques, ventilation strategies, and tactics for reducing on-scene contamination.</a:t>
            </a:r>
          </a:p>
        </p:txBody>
      </p:sp>
      <p:sp>
        <p:nvSpPr>
          <p:cNvPr id="5" name="TextBox 5"/>
          <p:cNvSpPr txBox="1"/>
          <p:nvPr/>
        </p:nvSpPr>
        <p:spPr>
          <a:xfrm>
            <a:off x="2008491" y="6377668"/>
            <a:ext cx="10834365" cy="685932"/>
          </a:xfrm>
          <a:prstGeom prst="rect">
            <a:avLst/>
          </a:prstGeom>
        </p:spPr>
        <p:txBody>
          <a:bodyPr lIns="0" tIns="0" rIns="0" bIns="0" rtlCol="0" anchor="t">
            <a:spAutoFit/>
          </a:bodyPr>
          <a:lstStyle/>
          <a:p>
            <a:pPr algn="l">
              <a:lnSpc>
                <a:spcPts val="2760"/>
              </a:lnSpc>
            </a:pPr>
            <a:r>
              <a:rPr lang="en-US" sz="2300">
                <a:solidFill>
                  <a:srgbClr val="000000"/>
                </a:solidFill>
                <a:latin typeface="Barlow"/>
                <a:ea typeface="Barlow"/>
                <a:cs typeface="Barlow"/>
                <a:sym typeface="Barlow"/>
              </a:rPr>
              <a:t>Comprehensive Monitoring of Essential Data Highlighting Firefighters' Critical Contributions During Emergency Responses</a:t>
            </a:r>
          </a:p>
        </p:txBody>
      </p:sp>
      <p:sp>
        <p:nvSpPr>
          <p:cNvPr id="6" name="TextBox 6"/>
          <p:cNvSpPr txBox="1"/>
          <p:nvPr/>
        </p:nvSpPr>
        <p:spPr>
          <a:xfrm>
            <a:off x="2008491" y="5765498"/>
            <a:ext cx="7431050" cy="476283"/>
          </a:xfrm>
          <a:prstGeom prst="rect">
            <a:avLst/>
          </a:prstGeom>
        </p:spPr>
        <p:txBody>
          <a:bodyPr lIns="0" tIns="0" rIns="0" bIns="0" rtlCol="0" anchor="t">
            <a:spAutoFit/>
          </a:bodyPr>
          <a:lstStyle/>
          <a:p>
            <a:pPr algn="l">
              <a:lnSpc>
                <a:spcPts val="3600"/>
              </a:lnSpc>
            </a:pPr>
            <a:r>
              <a:rPr lang="en-US" sz="3000" b="1">
                <a:solidFill>
                  <a:srgbClr val="000000"/>
                </a:solidFill>
                <a:latin typeface="Barlow Bold"/>
                <a:ea typeface="Barlow Bold"/>
                <a:cs typeface="Barlow Bold"/>
                <a:sym typeface="Barlow Bold"/>
              </a:rPr>
              <a:t>Rescues, Casualties, and Maydays</a:t>
            </a:r>
          </a:p>
        </p:txBody>
      </p:sp>
      <p:sp>
        <p:nvSpPr>
          <p:cNvPr id="7" name="TextBox 7"/>
          <p:cNvSpPr txBox="1"/>
          <p:nvPr/>
        </p:nvSpPr>
        <p:spPr>
          <a:xfrm>
            <a:off x="1145221" y="4055546"/>
            <a:ext cx="502887" cy="596756"/>
          </a:xfrm>
          <a:prstGeom prst="rect">
            <a:avLst/>
          </a:prstGeom>
        </p:spPr>
        <p:txBody>
          <a:bodyPr lIns="0" tIns="0" rIns="0" bIns="0" rtlCol="0" anchor="t">
            <a:spAutoFit/>
          </a:bodyPr>
          <a:lstStyle/>
          <a:p>
            <a:pPr algn="r">
              <a:lnSpc>
                <a:spcPts val="4907"/>
              </a:lnSpc>
            </a:pPr>
            <a:r>
              <a:rPr lang="en-US" sz="3505" b="1">
                <a:solidFill>
                  <a:srgbClr val="000000"/>
                </a:solidFill>
                <a:latin typeface="Barlow Bold"/>
                <a:ea typeface="Barlow Bold"/>
                <a:cs typeface="Barlow Bold"/>
                <a:sym typeface="Barlow Bold"/>
              </a:rPr>
              <a:t>1.</a:t>
            </a:r>
          </a:p>
        </p:txBody>
      </p:sp>
      <p:sp>
        <p:nvSpPr>
          <p:cNvPr id="8" name="TextBox 8"/>
          <p:cNvSpPr txBox="1"/>
          <p:nvPr/>
        </p:nvSpPr>
        <p:spPr>
          <a:xfrm>
            <a:off x="1235385" y="5713886"/>
            <a:ext cx="412722" cy="596756"/>
          </a:xfrm>
          <a:prstGeom prst="rect">
            <a:avLst/>
          </a:prstGeom>
        </p:spPr>
        <p:txBody>
          <a:bodyPr lIns="0" tIns="0" rIns="0" bIns="0" rtlCol="0" anchor="t">
            <a:spAutoFit/>
          </a:bodyPr>
          <a:lstStyle/>
          <a:p>
            <a:pPr algn="r">
              <a:lnSpc>
                <a:spcPts val="4907"/>
              </a:lnSpc>
            </a:pPr>
            <a:r>
              <a:rPr lang="en-US" sz="3505" b="1">
                <a:solidFill>
                  <a:srgbClr val="000000"/>
                </a:solidFill>
                <a:latin typeface="Barlow Bold"/>
                <a:ea typeface="Barlow Bold"/>
                <a:cs typeface="Barlow Bold"/>
                <a:sym typeface="Barlow Bold"/>
              </a:rPr>
              <a:t>2.</a:t>
            </a:r>
          </a:p>
        </p:txBody>
      </p:sp>
      <p:grpSp>
        <p:nvGrpSpPr>
          <p:cNvPr id="9" name="Group 9"/>
          <p:cNvGrpSpPr/>
          <p:nvPr/>
        </p:nvGrpSpPr>
        <p:grpSpPr>
          <a:xfrm rot="-1807184">
            <a:off x="15856045" y="-6896868"/>
            <a:ext cx="2573469" cy="12701748"/>
            <a:chOff x="0" y="0"/>
            <a:chExt cx="677786" cy="3345316"/>
          </a:xfrm>
        </p:grpSpPr>
        <p:sp>
          <p:nvSpPr>
            <p:cNvPr id="10" name="Freeform 10"/>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1B517B"/>
            </a:solidFill>
          </p:spPr>
          <p:txBody>
            <a:bodyPr/>
            <a:lstStyle/>
            <a:p>
              <a:endParaRPr lang="en-US"/>
            </a:p>
          </p:txBody>
        </p:sp>
        <p:sp>
          <p:nvSpPr>
            <p:cNvPr id="11" name="TextBox 11"/>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812374">
            <a:off x="-1390769" y="-9323688"/>
            <a:ext cx="4063084" cy="17171291"/>
            <a:chOff x="0" y="0"/>
            <a:chExt cx="1070113" cy="4522480"/>
          </a:xfrm>
        </p:grpSpPr>
        <p:sp>
          <p:nvSpPr>
            <p:cNvPr id="13" name="Freeform 13"/>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1B517B"/>
            </a:solidFill>
          </p:spPr>
          <p:txBody>
            <a:bodyPr/>
            <a:lstStyle/>
            <a:p>
              <a:endParaRPr lang="en-US"/>
            </a:p>
          </p:txBody>
        </p:sp>
        <p:sp>
          <p:nvSpPr>
            <p:cNvPr id="14" name="TextBox 14"/>
            <p:cNvSpPr txBox="1"/>
            <p:nvPr/>
          </p:nvSpPr>
          <p:spPr>
            <a:xfrm>
              <a:off x="0" y="-57150"/>
              <a:ext cx="1070113" cy="457963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6914998">
            <a:off x="6503" y="-5051696"/>
            <a:ext cx="4063084" cy="8262910"/>
            <a:chOff x="0" y="0"/>
            <a:chExt cx="1070113" cy="2176240"/>
          </a:xfrm>
        </p:grpSpPr>
        <p:sp>
          <p:nvSpPr>
            <p:cNvPr id="16" name="Freeform 16"/>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487BA2"/>
            </a:solidFill>
          </p:spPr>
          <p:txBody>
            <a:bodyPr/>
            <a:lstStyle/>
            <a:p>
              <a:endParaRPr lang="en-US"/>
            </a:p>
          </p:txBody>
        </p:sp>
        <p:sp>
          <p:nvSpPr>
            <p:cNvPr id="17" name="TextBox 17"/>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3889724">
            <a:off x="14218520" y="-5051696"/>
            <a:ext cx="4063084" cy="8262910"/>
            <a:chOff x="0" y="0"/>
            <a:chExt cx="1070113" cy="2176240"/>
          </a:xfrm>
        </p:grpSpPr>
        <p:sp>
          <p:nvSpPr>
            <p:cNvPr id="19" name="Freeform 19"/>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487BA2"/>
            </a:solidFill>
          </p:spPr>
          <p:txBody>
            <a:bodyPr/>
            <a:lstStyle/>
            <a:p>
              <a:endParaRPr lang="en-US"/>
            </a:p>
          </p:txBody>
        </p:sp>
        <p:sp>
          <p:nvSpPr>
            <p:cNvPr id="20" name="TextBox 20"/>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038045" y="8894567"/>
            <a:ext cx="10277680" cy="476283"/>
          </a:xfrm>
          <a:prstGeom prst="rect">
            <a:avLst/>
          </a:prstGeom>
        </p:spPr>
        <p:txBody>
          <a:bodyPr lIns="0" tIns="0" rIns="0" bIns="0" rtlCol="0" anchor="t">
            <a:spAutoFit/>
          </a:bodyPr>
          <a:lstStyle/>
          <a:p>
            <a:pPr algn="l">
              <a:lnSpc>
                <a:spcPts val="3600"/>
              </a:lnSpc>
            </a:pPr>
            <a:r>
              <a:rPr lang="en-US" sz="3000" b="1">
                <a:solidFill>
                  <a:srgbClr val="000000"/>
                </a:solidFill>
                <a:latin typeface="Barlow Bold"/>
                <a:ea typeface="Barlow Bold"/>
                <a:cs typeface="Barlow Bold"/>
                <a:sym typeface="Barlow Bold"/>
              </a:rPr>
              <a:t>NERIS Actions and Tactics Flow Chart attached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517B"/>
        </a:solidFill>
        <a:effectLst/>
      </p:bgPr>
    </p:bg>
    <p:spTree>
      <p:nvGrpSpPr>
        <p:cNvPr id="1" name=""/>
        <p:cNvGrpSpPr/>
        <p:nvPr/>
      </p:nvGrpSpPr>
      <p:grpSpPr>
        <a:xfrm>
          <a:off x="0" y="0"/>
          <a:ext cx="0" cy="0"/>
          <a:chOff x="0" y="0"/>
          <a:chExt cx="0" cy="0"/>
        </a:xfrm>
      </p:grpSpPr>
      <p:sp>
        <p:nvSpPr>
          <p:cNvPr id="2" name="Freeform 2"/>
          <p:cNvSpPr/>
          <p:nvPr/>
        </p:nvSpPr>
        <p:spPr>
          <a:xfrm>
            <a:off x="-186192" y="2604"/>
            <a:ext cx="18660383" cy="10742825"/>
          </a:xfrm>
          <a:custGeom>
            <a:avLst/>
            <a:gdLst/>
            <a:ahLst/>
            <a:cxnLst/>
            <a:rect l="l" t="t" r="r" b="b"/>
            <a:pathLst>
              <a:path w="18660383" h="10742825">
                <a:moveTo>
                  <a:pt x="0" y="0"/>
                </a:moveTo>
                <a:lnTo>
                  <a:pt x="18660384" y="0"/>
                </a:lnTo>
                <a:lnTo>
                  <a:pt x="18660384" y="10742825"/>
                </a:lnTo>
                <a:lnTo>
                  <a:pt x="0" y="10742825"/>
                </a:lnTo>
                <a:lnTo>
                  <a:pt x="0" y="0"/>
                </a:lnTo>
                <a:close/>
              </a:path>
            </a:pathLst>
          </a:custGeom>
          <a:blipFill>
            <a:blip r:embed="rId2">
              <a:alphaModFix amt="6000"/>
            </a:blip>
            <a:stretch>
              <a:fillRect t="-7972" b="-7972"/>
            </a:stretch>
          </a:blipFill>
        </p:spPr>
        <p:txBody>
          <a:bodyPr/>
          <a:lstStyle/>
          <a:p>
            <a:endParaRPr lang="en-US"/>
          </a:p>
        </p:txBody>
      </p:sp>
      <p:sp>
        <p:nvSpPr>
          <p:cNvPr id="3" name="Freeform 3"/>
          <p:cNvSpPr/>
          <p:nvPr/>
        </p:nvSpPr>
        <p:spPr>
          <a:xfrm>
            <a:off x="1339152" y="365766"/>
            <a:ext cx="15609696" cy="9555468"/>
          </a:xfrm>
          <a:custGeom>
            <a:avLst/>
            <a:gdLst/>
            <a:ahLst/>
            <a:cxnLst/>
            <a:rect l="l" t="t" r="r" b="b"/>
            <a:pathLst>
              <a:path w="15609696" h="9555468">
                <a:moveTo>
                  <a:pt x="0" y="0"/>
                </a:moveTo>
                <a:lnTo>
                  <a:pt x="15609696" y="0"/>
                </a:lnTo>
                <a:lnTo>
                  <a:pt x="15609696" y="9555468"/>
                </a:lnTo>
                <a:lnTo>
                  <a:pt x="0" y="955546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47419" y="775596"/>
            <a:ext cx="12993163" cy="2152584"/>
          </a:xfrm>
          <a:prstGeom prst="rect">
            <a:avLst/>
          </a:prstGeom>
        </p:spPr>
        <p:txBody>
          <a:bodyPr lIns="0" tIns="0" rIns="0" bIns="0" rtlCol="0" anchor="t">
            <a:spAutoFit/>
          </a:bodyPr>
          <a:lstStyle/>
          <a:p>
            <a:pPr algn="ctr">
              <a:lnSpc>
                <a:spcPts val="8400"/>
              </a:lnSpc>
            </a:pPr>
            <a:r>
              <a:rPr lang="en-US" sz="7000" b="1">
                <a:solidFill>
                  <a:srgbClr val="1B517B"/>
                </a:solidFill>
                <a:latin typeface="Barlow Ultra-Bold"/>
                <a:ea typeface="Barlow Ultra-Bold"/>
                <a:cs typeface="Barlow Ultra-Bold"/>
                <a:sym typeface="Barlow Ultra-Bold"/>
              </a:rPr>
              <a:t>UPDATES EMERGING HAZARDS AND STRUCTURE EXPOSURES</a:t>
            </a:r>
          </a:p>
        </p:txBody>
      </p:sp>
      <p:sp>
        <p:nvSpPr>
          <p:cNvPr id="3" name="TextBox 3"/>
          <p:cNvSpPr txBox="1"/>
          <p:nvPr/>
        </p:nvSpPr>
        <p:spPr>
          <a:xfrm>
            <a:off x="2008491" y="4103171"/>
            <a:ext cx="5182671" cy="476283"/>
          </a:xfrm>
          <a:prstGeom prst="rect">
            <a:avLst/>
          </a:prstGeom>
        </p:spPr>
        <p:txBody>
          <a:bodyPr lIns="0" tIns="0" rIns="0" bIns="0" rtlCol="0" anchor="t">
            <a:spAutoFit/>
          </a:bodyPr>
          <a:lstStyle/>
          <a:p>
            <a:pPr algn="l">
              <a:lnSpc>
                <a:spcPts val="3600"/>
              </a:lnSpc>
            </a:pPr>
            <a:r>
              <a:rPr lang="en-US" sz="3000" b="1">
                <a:solidFill>
                  <a:srgbClr val="000000"/>
                </a:solidFill>
                <a:latin typeface="Barlow Bold"/>
                <a:ea typeface="Barlow Bold"/>
                <a:cs typeface="Barlow Bold"/>
                <a:sym typeface="Barlow Bold"/>
              </a:rPr>
              <a:t>Emerging Hazards</a:t>
            </a:r>
          </a:p>
        </p:txBody>
      </p:sp>
      <p:sp>
        <p:nvSpPr>
          <p:cNvPr id="4" name="TextBox 4"/>
          <p:cNvSpPr txBox="1"/>
          <p:nvPr/>
        </p:nvSpPr>
        <p:spPr>
          <a:xfrm>
            <a:off x="2008491" y="4715340"/>
            <a:ext cx="10619069" cy="685932"/>
          </a:xfrm>
          <a:prstGeom prst="rect">
            <a:avLst/>
          </a:prstGeom>
        </p:spPr>
        <p:txBody>
          <a:bodyPr lIns="0" tIns="0" rIns="0" bIns="0" rtlCol="0" anchor="t">
            <a:spAutoFit/>
          </a:bodyPr>
          <a:lstStyle/>
          <a:p>
            <a:pPr algn="l">
              <a:lnSpc>
                <a:spcPts val="2760"/>
              </a:lnSpc>
            </a:pPr>
            <a:r>
              <a:rPr lang="en-US" sz="2300">
                <a:solidFill>
                  <a:srgbClr val="000000"/>
                </a:solidFill>
                <a:latin typeface="Barlow"/>
                <a:ea typeface="Barlow"/>
                <a:cs typeface="Barlow"/>
                <a:sym typeface="Barlow"/>
              </a:rPr>
              <a:t>This module will allow the system to adapt to the dynamic environments in which we operate, facilitating the collection of data on emerging threats.</a:t>
            </a:r>
          </a:p>
        </p:txBody>
      </p:sp>
      <p:sp>
        <p:nvSpPr>
          <p:cNvPr id="5" name="TextBox 5"/>
          <p:cNvSpPr txBox="1"/>
          <p:nvPr/>
        </p:nvSpPr>
        <p:spPr>
          <a:xfrm>
            <a:off x="2008491" y="6377668"/>
            <a:ext cx="10834365" cy="1371865"/>
          </a:xfrm>
          <a:prstGeom prst="rect">
            <a:avLst/>
          </a:prstGeom>
        </p:spPr>
        <p:txBody>
          <a:bodyPr lIns="0" tIns="0" rIns="0" bIns="0" rtlCol="0" anchor="t">
            <a:spAutoFit/>
          </a:bodyPr>
          <a:lstStyle/>
          <a:p>
            <a:pPr algn="l">
              <a:lnSpc>
                <a:spcPts val="2760"/>
              </a:lnSpc>
            </a:pPr>
            <a:r>
              <a:rPr lang="en-US" sz="2300">
                <a:solidFill>
                  <a:srgbClr val="000000"/>
                </a:solidFill>
                <a:latin typeface="Barlow"/>
                <a:ea typeface="Barlow"/>
                <a:cs typeface="Barlow"/>
                <a:sym typeface="Barlow"/>
              </a:rPr>
              <a:t>This straightforward addition to the original incident report simplifies data entry, even in complex situations such as urban fires and the wildland-urban interface. By implementing this change, we will decrease report completion time and enhance accuracy during intricate fire incidents.</a:t>
            </a:r>
          </a:p>
        </p:txBody>
      </p:sp>
      <p:sp>
        <p:nvSpPr>
          <p:cNvPr id="6" name="TextBox 6"/>
          <p:cNvSpPr txBox="1"/>
          <p:nvPr/>
        </p:nvSpPr>
        <p:spPr>
          <a:xfrm>
            <a:off x="2008491" y="5765498"/>
            <a:ext cx="7431050" cy="476283"/>
          </a:xfrm>
          <a:prstGeom prst="rect">
            <a:avLst/>
          </a:prstGeom>
        </p:spPr>
        <p:txBody>
          <a:bodyPr lIns="0" tIns="0" rIns="0" bIns="0" rtlCol="0" anchor="t">
            <a:spAutoFit/>
          </a:bodyPr>
          <a:lstStyle/>
          <a:p>
            <a:pPr algn="l">
              <a:lnSpc>
                <a:spcPts val="3600"/>
              </a:lnSpc>
            </a:pPr>
            <a:r>
              <a:rPr lang="en-US" sz="3000" b="1">
                <a:solidFill>
                  <a:srgbClr val="000000"/>
                </a:solidFill>
                <a:latin typeface="Barlow Bold"/>
                <a:ea typeface="Barlow Bold"/>
                <a:cs typeface="Barlow Bold"/>
                <a:sym typeface="Barlow Bold"/>
              </a:rPr>
              <a:t>Structure Exposures</a:t>
            </a:r>
          </a:p>
        </p:txBody>
      </p:sp>
      <p:sp>
        <p:nvSpPr>
          <p:cNvPr id="7" name="TextBox 7"/>
          <p:cNvSpPr txBox="1"/>
          <p:nvPr/>
        </p:nvSpPr>
        <p:spPr>
          <a:xfrm>
            <a:off x="1145221" y="4055546"/>
            <a:ext cx="502887" cy="596756"/>
          </a:xfrm>
          <a:prstGeom prst="rect">
            <a:avLst/>
          </a:prstGeom>
        </p:spPr>
        <p:txBody>
          <a:bodyPr lIns="0" tIns="0" rIns="0" bIns="0" rtlCol="0" anchor="t">
            <a:spAutoFit/>
          </a:bodyPr>
          <a:lstStyle/>
          <a:p>
            <a:pPr algn="r">
              <a:lnSpc>
                <a:spcPts val="4907"/>
              </a:lnSpc>
            </a:pPr>
            <a:r>
              <a:rPr lang="en-US" sz="3505" b="1">
                <a:solidFill>
                  <a:srgbClr val="000000"/>
                </a:solidFill>
                <a:latin typeface="Barlow Bold"/>
                <a:ea typeface="Barlow Bold"/>
                <a:cs typeface="Barlow Bold"/>
                <a:sym typeface="Barlow Bold"/>
              </a:rPr>
              <a:t>1.</a:t>
            </a:r>
          </a:p>
        </p:txBody>
      </p:sp>
      <p:sp>
        <p:nvSpPr>
          <p:cNvPr id="8" name="TextBox 8"/>
          <p:cNvSpPr txBox="1"/>
          <p:nvPr/>
        </p:nvSpPr>
        <p:spPr>
          <a:xfrm>
            <a:off x="1235385" y="5713886"/>
            <a:ext cx="412722" cy="596756"/>
          </a:xfrm>
          <a:prstGeom prst="rect">
            <a:avLst/>
          </a:prstGeom>
        </p:spPr>
        <p:txBody>
          <a:bodyPr lIns="0" tIns="0" rIns="0" bIns="0" rtlCol="0" anchor="t">
            <a:spAutoFit/>
          </a:bodyPr>
          <a:lstStyle/>
          <a:p>
            <a:pPr algn="r">
              <a:lnSpc>
                <a:spcPts val="4907"/>
              </a:lnSpc>
            </a:pPr>
            <a:r>
              <a:rPr lang="en-US" sz="3505" b="1">
                <a:solidFill>
                  <a:srgbClr val="000000"/>
                </a:solidFill>
                <a:latin typeface="Barlow Bold"/>
                <a:ea typeface="Barlow Bold"/>
                <a:cs typeface="Barlow Bold"/>
                <a:sym typeface="Barlow Bold"/>
              </a:rPr>
              <a:t>2.</a:t>
            </a:r>
          </a:p>
        </p:txBody>
      </p:sp>
      <p:grpSp>
        <p:nvGrpSpPr>
          <p:cNvPr id="9" name="Group 9"/>
          <p:cNvGrpSpPr/>
          <p:nvPr/>
        </p:nvGrpSpPr>
        <p:grpSpPr>
          <a:xfrm rot="-1807184">
            <a:off x="15856045" y="-6896868"/>
            <a:ext cx="2573469" cy="12701748"/>
            <a:chOff x="0" y="0"/>
            <a:chExt cx="677786" cy="3345316"/>
          </a:xfrm>
        </p:grpSpPr>
        <p:sp>
          <p:nvSpPr>
            <p:cNvPr id="10" name="Freeform 10"/>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1B517B"/>
            </a:solidFill>
          </p:spPr>
          <p:txBody>
            <a:bodyPr/>
            <a:lstStyle/>
            <a:p>
              <a:endParaRPr lang="en-US"/>
            </a:p>
          </p:txBody>
        </p:sp>
        <p:sp>
          <p:nvSpPr>
            <p:cNvPr id="11" name="TextBox 11"/>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812374">
            <a:off x="-1390769" y="-9323688"/>
            <a:ext cx="4063084" cy="17171291"/>
            <a:chOff x="0" y="0"/>
            <a:chExt cx="1070113" cy="4522480"/>
          </a:xfrm>
        </p:grpSpPr>
        <p:sp>
          <p:nvSpPr>
            <p:cNvPr id="13" name="Freeform 13"/>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1B517B"/>
            </a:solidFill>
          </p:spPr>
          <p:txBody>
            <a:bodyPr/>
            <a:lstStyle/>
            <a:p>
              <a:endParaRPr lang="en-US"/>
            </a:p>
          </p:txBody>
        </p:sp>
        <p:sp>
          <p:nvSpPr>
            <p:cNvPr id="14" name="TextBox 14"/>
            <p:cNvSpPr txBox="1"/>
            <p:nvPr/>
          </p:nvSpPr>
          <p:spPr>
            <a:xfrm>
              <a:off x="0" y="-57150"/>
              <a:ext cx="1070113" cy="457963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6914998">
            <a:off x="6503" y="-5051696"/>
            <a:ext cx="4063084" cy="8262910"/>
            <a:chOff x="0" y="0"/>
            <a:chExt cx="1070113" cy="2176240"/>
          </a:xfrm>
        </p:grpSpPr>
        <p:sp>
          <p:nvSpPr>
            <p:cNvPr id="16" name="Freeform 16"/>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487BA2"/>
            </a:solidFill>
          </p:spPr>
          <p:txBody>
            <a:bodyPr/>
            <a:lstStyle/>
            <a:p>
              <a:endParaRPr lang="en-US"/>
            </a:p>
          </p:txBody>
        </p:sp>
        <p:sp>
          <p:nvSpPr>
            <p:cNvPr id="17" name="TextBox 17"/>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3889724">
            <a:off x="14218520" y="-5051696"/>
            <a:ext cx="4063084" cy="8262910"/>
            <a:chOff x="0" y="0"/>
            <a:chExt cx="1070113" cy="2176240"/>
          </a:xfrm>
        </p:grpSpPr>
        <p:sp>
          <p:nvSpPr>
            <p:cNvPr id="19" name="Freeform 19"/>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487BA2"/>
            </a:solidFill>
          </p:spPr>
          <p:txBody>
            <a:bodyPr/>
            <a:lstStyle/>
            <a:p>
              <a:endParaRPr lang="en-US"/>
            </a:p>
          </p:txBody>
        </p:sp>
        <p:sp>
          <p:nvSpPr>
            <p:cNvPr id="20" name="TextBox 20"/>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5A404056409A44B358C78C52D7D052" ma:contentTypeVersion="17" ma:contentTypeDescription="Create a new document." ma:contentTypeScope="" ma:versionID="e0fa2fbf69f10e87f029fc4c482054d0">
  <xsd:schema xmlns:xsd="http://www.w3.org/2001/XMLSchema" xmlns:xs="http://www.w3.org/2001/XMLSchema" xmlns:p="http://schemas.microsoft.com/office/2006/metadata/properties" xmlns:ns2="35927336-e5fe-423e-a5d7-310862095235" xmlns:ns3="1414fb03-9755-4673-be67-5d65074e3dd2" xmlns:ns4="be616c46-e0d1-41bc-b79c-3bf75d8f213d" targetNamespace="http://schemas.microsoft.com/office/2006/metadata/properties" ma:root="true" ma:fieldsID="190c60dddc9ff6e97dc9edbf84269ea6" ns2:_="" ns3:_="" ns4:_="">
    <xsd:import namespace="35927336-e5fe-423e-a5d7-310862095235"/>
    <xsd:import namespace="1414fb03-9755-4673-be67-5d65074e3dd2"/>
    <xsd:import namespace="be616c46-e0d1-41bc-b79c-3bf75d8f21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DateandTim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27336-e5fe-423e-a5d7-3108620952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937ab98-a683-4921-92ee-1b344c0d926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DateandTime" ma:index="23" nillable="true" ma:displayName="Date and Time" ma:format="DateOnly" ma:internalName="DateandTime">
      <xsd:simpleType>
        <xsd:restriction base="dms:DateTim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14fb03-9755-4673-be67-5d65074e3dd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616c46-e0d1-41bc-b79c-3bf75d8f213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72d323b-8820-483b-b1a5-84344760f402}" ma:internalName="TaxCatchAll" ma:showField="CatchAllData" ma:web="1414fb03-9755-4673-be67-5d65074e3d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927336-e5fe-423e-a5d7-310862095235">
      <Terms xmlns="http://schemas.microsoft.com/office/infopath/2007/PartnerControls"/>
    </lcf76f155ced4ddcb4097134ff3c332f>
    <TaxCatchAll xmlns="be616c46-e0d1-41bc-b79c-3bf75d8f213d" xsi:nil="true"/>
    <DateandTime xmlns="35927336-e5fe-423e-a5d7-310862095235" xsi:nil="true"/>
  </documentManagement>
</p:properties>
</file>

<file path=customXml/itemProps1.xml><?xml version="1.0" encoding="utf-8"?>
<ds:datastoreItem xmlns:ds="http://schemas.openxmlformats.org/officeDocument/2006/customXml" ds:itemID="{7AC7C2E0-DB81-4A92-901E-B1AC353B2317}"/>
</file>

<file path=customXml/itemProps2.xml><?xml version="1.0" encoding="utf-8"?>
<ds:datastoreItem xmlns:ds="http://schemas.openxmlformats.org/officeDocument/2006/customXml" ds:itemID="{63CFE33C-A2AE-4F35-8E28-A700876CA8E6}"/>
</file>

<file path=customXml/itemProps3.xml><?xml version="1.0" encoding="utf-8"?>
<ds:datastoreItem xmlns:ds="http://schemas.openxmlformats.org/officeDocument/2006/customXml" ds:itemID="{ADBBC203-E436-4A34-ACCF-265F558504B2}"/>
</file>

<file path=docProps/app.xml><?xml version="1.0" encoding="utf-8"?>
<Properties xmlns="http://schemas.openxmlformats.org/officeDocument/2006/extended-properties" xmlns:vt="http://schemas.openxmlformats.org/officeDocument/2006/docPropsVTypes">
  <TotalTime>3</TotalTime>
  <Words>1558</Words>
  <Application>Microsoft Office PowerPoint</Application>
  <PresentationFormat>Custom</PresentationFormat>
  <Paragraphs>292</Paragraphs>
  <Slides>31</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Canva Sans Bold</vt:lpstr>
      <vt:lpstr>Roboto</vt:lpstr>
      <vt:lpstr>Poppins Medium</vt:lpstr>
      <vt:lpstr>Barlow Semi-Bold</vt:lpstr>
      <vt:lpstr>Cooper Hewitt</vt:lpstr>
      <vt:lpstr>Barlow</vt:lpstr>
      <vt:lpstr>Cooper Hewitt Bold</vt:lpstr>
      <vt:lpstr>Calibri</vt:lpstr>
      <vt:lpstr>Barlow Ultra-Bold</vt:lpstr>
      <vt:lpstr>Barlow Bold</vt:lpstr>
      <vt:lpstr>Roboto Bold</vt:lpstr>
      <vt:lpstr>Barlow Heavy</vt:lpstr>
      <vt:lpstr>Poppins</vt:lpstr>
      <vt:lpstr>Poppins Bold</vt:lpstr>
      <vt:lpstr>Canva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NERIS</dc:title>
  <dc:creator>Jones, Amanda</dc:creator>
  <cp:lastModifiedBy>Jones, Amanda</cp:lastModifiedBy>
  <cp:revision>1</cp:revision>
  <dcterms:created xsi:type="dcterms:W3CDTF">2006-08-16T00:00:00Z</dcterms:created>
  <dcterms:modified xsi:type="dcterms:W3CDTF">2025-10-20T13:51:31Z</dcterms:modified>
  <dc:identifier>DAG1Nj4Ethc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0x010100AD5A404056409A44B358C78C52D7D052</vt:lpwstr>
  </property>
</Properties>
</file>